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DFD8BB2-DCF2-434A-AB14-DC32BC26D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40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84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84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2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104ED55-F8DF-4D9D-B164-9262E9C6806E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GB" sz="20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D161151-6BE7-4935-BA1D-57AF9FD68C5C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GB" sz="20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E3B9303-06DA-4EB3-8EDB-F40A9A5A8D10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GB" sz="20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3FC0326-A124-4DCB-8CC9-ED9CD971406F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GB" sz="20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76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392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13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9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22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51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497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567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652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088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782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AB208D1-5F08-478A-A885-59540028EA8F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GB" sz="16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4DED5CE-1B03-4B5F-B6E6-BCF742FCA899}" type="slidenum">
              <a:rPr lang="en-US" smtClean="0">
                <a:latin typeface="Arial" charset="0"/>
              </a:rPr>
              <a:pPr/>
              <a:t>27</a:t>
            </a:fld>
            <a:endParaRPr 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GB" sz="16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26DE1AA-DEA8-41F2-82B1-A822AEB59AB3}" type="slidenum">
              <a:rPr lang="en-US" smtClean="0">
                <a:latin typeface="Arial" charset="0"/>
              </a:rPr>
              <a:pPr/>
              <a:t>28</a:t>
            </a:fld>
            <a:endParaRPr lang="en-US" smtClean="0">
              <a:latin typeface="Arial" charset="0"/>
            </a:endParaRPr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6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E04D64FF-ABE2-4BA0-88F7-2D51FE76F3AF}" type="slidenum">
              <a:rPr lang="en-US" smtClean="0">
                <a:latin typeface="Arial" charset="0"/>
              </a:rPr>
              <a:pPr/>
              <a:t>29</a:t>
            </a:fld>
            <a:endParaRPr lang="en-US" smtClean="0">
              <a:latin typeface="Arial" charset="0"/>
            </a:endParaRPr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smtClean="0"/>
          </a:p>
          <a:p>
            <a:pPr eaLnBrk="1" hangingPunct="1"/>
            <a:endParaRPr lang="en-US" sz="16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290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1855485-549E-422A-A4A2-998868D4DD3C}" type="slidenum">
              <a:rPr lang="en-US" smtClean="0">
                <a:latin typeface="Arial" charset="0"/>
              </a:rPr>
              <a:pPr/>
              <a:t>30</a:t>
            </a:fld>
            <a:endParaRPr lang="en-US" smtClean="0">
              <a:latin typeface="Arial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US" sz="16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C9107E9-547E-4185-BC65-8CAF2A1EB343}" type="slidenum">
              <a:rPr lang="en-US" smtClean="0">
                <a:latin typeface="Arial" charset="0"/>
              </a:rPr>
              <a:pPr/>
              <a:t>31</a:t>
            </a:fld>
            <a:endParaRPr lang="en-US" smtClean="0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20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6DEB2F1-4D8A-42A5-B71C-1671157764DF}" type="slidenum">
              <a:rPr lang="en-US" smtClean="0">
                <a:latin typeface="Arial" charset="0"/>
              </a:rPr>
              <a:pPr/>
              <a:t>32</a:t>
            </a:fld>
            <a:endParaRPr lang="en-US" smtClean="0">
              <a:latin typeface="Arial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GB" sz="14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834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8CACCED0-D790-43B9-8798-11D5C36A3A1F}" type="slidenum">
              <a:rPr lang="en-US" smtClean="0">
                <a:latin typeface="Arial" charset="0"/>
              </a:rPr>
              <a:pPr/>
              <a:t>34</a:t>
            </a:fld>
            <a:endParaRPr lang="en-US" smtClean="0">
              <a:latin typeface="Arial" charset="0"/>
            </a:endParaRPr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US" sz="16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63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2A67C4D-4D67-430C-9648-6160C3297448}" type="slidenum">
              <a:rPr lang="en-US" smtClean="0">
                <a:latin typeface="Arial" charset="0"/>
              </a:rPr>
              <a:pPr/>
              <a:t>36</a:t>
            </a:fld>
            <a:endParaRPr lang="en-US" smtClean="0">
              <a:latin typeface="Arial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6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70BA2DF-3116-4771-8301-9CB29AB5805C}" type="slidenum">
              <a:rPr lang="en-US" smtClean="0">
                <a:latin typeface="Arial" charset="0"/>
              </a:rPr>
              <a:pPr/>
              <a:t>37</a:t>
            </a:fld>
            <a:endParaRPr lang="en-US" smtClean="0">
              <a:latin typeface="Arial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40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98ECE03-4A06-4B60-819F-660A717D4BED}" type="slidenum">
              <a:rPr lang="en-US" smtClean="0">
                <a:latin typeface="Arial" charset="0"/>
              </a:rPr>
              <a:pPr/>
              <a:t>38</a:t>
            </a:fld>
            <a:endParaRPr lang="en-US" smtClean="0">
              <a:latin typeface="Arial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40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8EDFF49-FA7F-4268-BB1B-6E12CAFD6AEC}" type="slidenum">
              <a:rPr lang="en-US" smtClean="0">
                <a:latin typeface="Arial" charset="0"/>
              </a:rPr>
              <a:pPr/>
              <a:t>39</a:t>
            </a:fld>
            <a:endParaRPr 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682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7720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458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46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94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55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78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D8BB2-DCF2-434A-AB14-DC32BC26D9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0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0A33F-B099-4BDE-A4CD-51D51AA7F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112F5-4799-4221-B62C-7B787F630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0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7A7AF-EA33-4144-BC74-CE3764954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9CB26-053B-4E53-887F-ACA956F18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3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4E118-09EB-44D4-ACD3-38F6DB3F6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7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84A23-4B7F-4AE4-B416-6FF67A714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4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CD1B8-681E-44CF-8A9D-5A754BF02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7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0A023-F029-41E5-98CD-44052D204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2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C0C71-BF22-4EE9-8DE9-1E42018E0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9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23DAF-02CD-4977-824D-1924E8DB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86C0B-F7DF-4129-B69C-4F43CFB01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1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76C02E-4BAC-4AC6-9E5A-35D8766C5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08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Alat Mekanik-Elektronik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1890, Mesin tabulasi kartu plong mekanik-elektronik pertama (</a:t>
            </a:r>
            <a:r>
              <a:rPr lang="en-US" sz="2000" i="1" smtClean="0"/>
              <a:t>Herman Hollerith Punched Card Tabulating Machine, Dr. Herman Hollerith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1920, Mesin penghitung otomatis pertama, </a:t>
            </a:r>
            <a:r>
              <a:rPr lang="en-US" sz="2000" i="1" smtClean="0"/>
              <a:t>Leonardo Torres y Quevedo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1931, Komputer analog pertama (</a:t>
            </a:r>
            <a:r>
              <a:rPr lang="en-US" sz="2000" i="1" smtClean="0"/>
              <a:t>Differential Analyzer, Dr. Vannevar Bush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1938, Mesin hitung mekanik-elektronik pertama (</a:t>
            </a:r>
            <a:r>
              <a:rPr lang="en-US" sz="2000" i="1" smtClean="0"/>
              <a:t>Stibitz Complex Calculator I, George R. Stibitz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Alat Elektronik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Komputer Digital elektronik pertama (</a:t>
            </a:r>
            <a:r>
              <a:rPr lang="en-US" sz="2800" i="1" smtClean="0"/>
              <a:t>ABC : Anatosoff-Berry Computer</a:t>
            </a:r>
            <a:r>
              <a:rPr lang="en-US" smtClean="0"/>
              <a:t>), komputer pertama yang menggunakan tabung hampa udara.</a:t>
            </a:r>
          </a:p>
          <a:p>
            <a:pPr eaLnBrk="1" hangingPunct="1">
              <a:defRPr/>
            </a:pPr>
            <a:r>
              <a:rPr lang="en-US" smtClean="0"/>
              <a:t>Harvard Mark I ASSC (</a:t>
            </a:r>
            <a:r>
              <a:rPr lang="en-US" sz="2800" i="1" smtClean="0"/>
              <a:t>Automatic Sequence-Controlled Calculator, Prof. Howard Aiken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30213"/>
            <a:ext cx="5532438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700" b="0" smtClean="0">
                <a:latin typeface="Tahoma" pitchFamily="34" charset="0"/>
              </a:rPr>
              <a:t>GENERASI KOMPUTER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057400" y="990600"/>
            <a:ext cx="7086600" cy="915988"/>
          </a:xfrm>
          <a:prstGeom prst="wedgeEllipseCallout">
            <a:avLst>
              <a:gd name="adj1" fmla="val -61468"/>
              <a:gd name="adj2" fmla="val 591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Generasi Pertama (1946-1959)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08000" y="2055813"/>
            <a:ext cx="8078788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Sirkuitnya menggunakan Vacum Tube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Program dibuat dengan bahasa mesin ; </a:t>
            </a:r>
          </a:p>
          <a:p>
            <a:pPr>
              <a:spcBef>
                <a:spcPct val="50000"/>
              </a:spcBef>
            </a:pPr>
            <a:r>
              <a:rPr kumimoji="1" lang="en-US">
                <a:latin typeface="Tahoma" pitchFamily="34" charset="0"/>
              </a:rPr>
              <a:t>   ASSEMBLER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Ukuran fisik komputer sangat besar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Cepat panas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Proses kurang cepat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Kapasitas penyimpanan kecil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Memerlukan daya listrik yang besar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>
                <a:latin typeface="Tahoma" pitchFamily="34" charset="0"/>
              </a:rPr>
              <a:t>Orientasi pada aplikasi bisnis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kumimoji="1" lang="en-US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905000" y="1069975"/>
            <a:ext cx="6553200" cy="682625"/>
          </a:xfrm>
          <a:prstGeom prst="wedgeEllipseCallout">
            <a:avLst>
              <a:gd name="adj1" fmla="val -47963"/>
              <a:gd name="adj2" fmla="val 1109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Generasi Kedua (1959-1964)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2209800"/>
            <a:ext cx="73914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400">
                <a:latin typeface="Tahoma" pitchFamily="34" charset="0"/>
              </a:rPr>
              <a:t>Sirkuitnya berupa transistor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400">
                <a:latin typeface="Tahoma" pitchFamily="34" charset="0"/>
              </a:rPr>
              <a:t>Program dapat dibuat dengan bahasa tingkat</a:t>
            </a:r>
          </a:p>
          <a:p>
            <a:pPr>
              <a:spcBef>
                <a:spcPct val="50000"/>
              </a:spcBef>
            </a:pPr>
            <a:r>
              <a:rPr kumimoji="1" lang="en-US" sz="2400">
                <a:latin typeface="Tahoma" pitchFamily="34" charset="0"/>
              </a:rPr>
              <a:t>  tinggi ; COBOL, FORTRAN, ALGOL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400">
                <a:latin typeface="Tahoma" pitchFamily="34" charset="0"/>
              </a:rPr>
              <a:t>Kapasitas memori utama sudah cukup besar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400">
                <a:latin typeface="Tahoma" pitchFamily="34" charset="0"/>
              </a:rPr>
              <a:t>Proses operasi sudah cepat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400">
                <a:latin typeface="Tahoma" pitchFamily="34" charset="0"/>
              </a:rPr>
              <a:t>Membutuhkan lebih sedikit daya listrik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400">
                <a:latin typeface="Tahoma" pitchFamily="34" charset="0"/>
              </a:rPr>
              <a:t>Berorientasi pada bisnis dan teknik.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7772400" cy="457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700" b="0" smtClean="0">
                <a:latin typeface="Tahoma" pitchFamily="34" charset="0"/>
              </a:rPr>
              <a:t>GENERASI KOMPUTER (cont.)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4724400" y="2057400"/>
            <a:ext cx="4191000" cy="685800"/>
          </a:xfrm>
          <a:prstGeom prst="wedgeEllipseCallout">
            <a:avLst>
              <a:gd name="adj1" fmla="val -53218"/>
              <a:gd name="adj2" fmla="val -912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b="1">
                <a:latin typeface="Tahoma" pitchFamily="34" charset="0"/>
              </a:rPr>
              <a:t>Generasi Ketiga (1964-1970)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57200" y="1219200"/>
            <a:ext cx="8458200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Komponen yang digunakan berupa IC ( Integrated Circuit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Pemrosesan lebih cepat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Kapasitas memori lebih besar lagi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Penggunaan listrik lebih hemat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Bentuk fisik lebih kecil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Banyak bermunculan application software 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105400" y="3810000"/>
            <a:ext cx="3810000" cy="762000"/>
          </a:xfrm>
          <a:prstGeom prst="wedgeEllipseCallout">
            <a:avLst>
              <a:gd name="adj1" fmla="val -79250"/>
              <a:gd name="adj2" fmla="val 27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b="1">
                <a:latin typeface="Tahoma" pitchFamily="34" charset="0"/>
              </a:rPr>
              <a:t>Generasi Keempat (1970-1990)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000" y="4459288"/>
            <a:ext cx="8001000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Menggunakaan Large Scale Integration ( LSI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Dikembangkan komputer micro yang menggunakan micro processor</a:t>
            </a:r>
          </a:p>
          <a:p>
            <a:pPr>
              <a:spcBef>
                <a:spcPct val="50000"/>
              </a:spcBef>
            </a:pPr>
            <a:r>
              <a:rPr kumimoji="1" lang="en-US" sz="2000">
                <a:latin typeface="Tahoma" pitchFamily="34" charset="0"/>
              </a:rPr>
              <a:t>  &amp; semiconductor yg berbentuk chip untuk memori komputer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78486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700" b="0" smtClean="0">
                <a:latin typeface="Tahoma" pitchFamily="34" charset="0"/>
              </a:rPr>
              <a:t>GENERASI KOMPUTER (cont.)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152400" y="1066800"/>
            <a:ext cx="3429000" cy="1066800"/>
          </a:xfrm>
          <a:prstGeom prst="wedgeEllipseCallout">
            <a:avLst>
              <a:gd name="adj1" fmla="val 70833"/>
              <a:gd name="adj2" fmla="val 36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200">
                <a:latin typeface="Tahoma" pitchFamily="34" charset="0"/>
              </a:rPr>
              <a:t>Generasi Kelima</a:t>
            </a:r>
          </a:p>
          <a:p>
            <a:pPr algn="ctr" eaLnBrk="1" hangingPunct="1"/>
            <a:r>
              <a:rPr lang="en-US" sz="2200">
                <a:latin typeface="Tahoma" pitchFamily="34" charset="0"/>
              </a:rPr>
              <a:t>(sejak 1990 an)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419600" y="1077913"/>
            <a:ext cx="4572000" cy="228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Komputer pada generasi ini mengembangkan komputer yang bisa bercakap dengan manusia sehingga bisa meniru intelegensi manusia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Dikenal juga dengan sebutan Generasi Pentium.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581400" y="3352800"/>
            <a:ext cx="4191000" cy="914400"/>
          </a:xfrm>
          <a:prstGeom prst="wedgeEllipseCallout">
            <a:avLst>
              <a:gd name="adj1" fmla="val -43750"/>
              <a:gd name="adj2" fmla="val 864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200">
                <a:latin typeface="Tahoma" pitchFamily="34" charset="0"/>
              </a:rPr>
              <a:t>Generasi Keenam</a:t>
            </a:r>
          </a:p>
          <a:p>
            <a:pPr algn="ctr" eaLnBrk="1" hangingPunct="1"/>
            <a:r>
              <a:rPr lang="en-US" sz="2200">
                <a:latin typeface="Tahoma" pitchFamily="34" charset="0"/>
              </a:rPr>
              <a:t>( abad 21 )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57200" y="4716463"/>
            <a:ext cx="5603875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  <a:buFontTx/>
              <a:buChar char="•"/>
            </a:pPr>
            <a:r>
              <a:rPr kumimoji="1" lang="en-US" sz="2000">
                <a:latin typeface="Tahoma" pitchFamily="34" charset="0"/>
              </a:rPr>
              <a:t>Generasi ini  adalah generasi masa depan </a:t>
            </a:r>
          </a:p>
          <a:p>
            <a:pPr>
              <a:spcBef>
                <a:spcPct val="30000"/>
              </a:spcBef>
            </a:pPr>
            <a:r>
              <a:rPr kumimoji="1" lang="en-US" sz="2000">
                <a:latin typeface="Tahoma" pitchFamily="34" charset="0"/>
              </a:rPr>
              <a:t> yang nantinya dikenal dengan Generasi Titanium.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78486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700" b="0" smtClean="0">
                <a:latin typeface="Tahoma" pitchFamily="34" charset="0"/>
              </a:rPr>
              <a:t>GENERASI KOMPUTER (cont.)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Konsep Pengolahan Data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Pengolahan data menggunakan komputer terkenal dengan </a:t>
            </a:r>
            <a:r>
              <a:rPr lang="en-US" i="1" u="sng" smtClean="0"/>
              <a:t>Pengolahan Data Elektronik (PDE),</a:t>
            </a:r>
            <a:r>
              <a:rPr lang="en-US" smtClean="0"/>
              <a:t> atau </a:t>
            </a:r>
            <a:r>
              <a:rPr lang="en-US" i="1" u="sng" smtClean="0"/>
              <a:t>Electronik Data processing</a:t>
            </a:r>
            <a:r>
              <a:rPr lang="en-US" i="1" smtClean="0"/>
              <a:t>.</a:t>
            </a:r>
          </a:p>
          <a:p>
            <a:pPr eaLnBrk="1" hangingPunct="1">
              <a:defRPr/>
            </a:pPr>
            <a:r>
              <a:rPr lang="en-US" smtClean="0"/>
              <a:t>Pengolahan data (</a:t>
            </a:r>
            <a:r>
              <a:rPr lang="en-US" i="1" smtClean="0"/>
              <a:t>data processing</a:t>
            </a:r>
            <a:r>
              <a:rPr lang="en-US" smtClean="0"/>
              <a:t>) adalah manipulasi data data ke dalam bentuk yang lebih berguna dan lebih berarti, berupa suatu informasi.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Pengertian PDE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PDE adalah manipulasi dari data ke dalam bentuk yang lebih berarti berupa suatu informasi dengan menggunakan suatu alat elektronik, yaitu komputer.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Siklus Pengolahan 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 Tahapan Dasar siklus pengolahan data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1524000" y="3886200"/>
            <a:ext cx="19050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latin typeface="Tahoma" pitchFamily="34" charset="0"/>
              </a:rPr>
              <a:t>INPUT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3886200" y="3886200"/>
            <a:ext cx="19050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ahoma" pitchFamily="34" charset="0"/>
              </a:rPr>
              <a:t>PROCESSING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6281738" y="3886200"/>
            <a:ext cx="19050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latin typeface="Tahoma" pitchFamily="34" charset="0"/>
              </a:rPr>
              <a:t>OUTPUT</a:t>
            </a:r>
          </a:p>
        </p:txBody>
      </p:sp>
      <p:cxnSp>
        <p:nvCxnSpPr>
          <p:cNvPr id="22535" name="AutoShape 7"/>
          <p:cNvCxnSpPr>
            <a:cxnSpLocks noChangeShapeType="1"/>
            <a:stCxn id="22532" idx="3"/>
            <a:endCxn id="22533" idx="1"/>
          </p:cNvCxnSpPr>
          <p:nvPr/>
        </p:nvCxnSpPr>
        <p:spPr bwMode="auto">
          <a:xfrm>
            <a:off x="3429000" y="43053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6" name="AutoShape 8"/>
          <p:cNvCxnSpPr>
            <a:cxnSpLocks noChangeShapeType="1"/>
            <a:stCxn id="22533" idx="3"/>
            <a:endCxn id="22534" idx="1"/>
          </p:cNvCxnSpPr>
          <p:nvPr/>
        </p:nvCxnSpPr>
        <p:spPr bwMode="auto">
          <a:xfrm>
            <a:off x="5791200" y="4305300"/>
            <a:ext cx="4905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58200" cy="944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Pengembangan Siklus Pengolahan Data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 tambah 3 tahapan lagi yaitu </a:t>
            </a:r>
            <a:r>
              <a:rPr lang="en-US" i="1" smtClean="0"/>
              <a:t>origination</a:t>
            </a:r>
            <a:r>
              <a:rPr lang="en-US" smtClean="0"/>
              <a:t>, </a:t>
            </a:r>
            <a:r>
              <a:rPr lang="en-US" i="1" smtClean="0"/>
              <a:t>storage</a:t>
            </a:r>
            <a:r>
              <a:rPr lang="en-US" smtClean="0"/>
              <a:t> dan </a:t>
            </a:r>
            <a:r>
              <a:rPr lang="en-US" i="1" smtClean="0"/>
              <a:t>distribution.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066800" y="388620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ORIGINATION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671763" y="388620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ahoma" pitchFamily="34" charset="0"/>
              </a:rPr>
              <a:t>INPUT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276725" y="3881438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PROCESSING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862638" y="386715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ahoma" pitchFamily="34" charset="0"/>
              </a:rPr>
              <a:t>OUTPUT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7477125" y="3852863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DISTRIBUTION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276725" y="5381625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ahoma" pitchFamily="34" charset="0"/>
              </a:rPr>
              <a:t>STORAGE</a:t>
            </a:r>
          </a:p>
        </p:txBody>
      </p:sp>
      <p:cxnSp>
        <p:nvCxnSpPr>
          <p:cNvPr id="23562" name="AutoShape 10"/>
          <p:cNvCxnSpPr>
            <a:cxnSpLocks noChangeShapeType="1"/>
            <a:stCxn id="23556" idx="3"/>
            <a:endCxn id="23557" idx="1"/>
          </p:cNvCxnSpPr>
          <p:nvPr/>
        </p:nvCxnSpPr>
        <p:spPr bwMode="auto">
          <a:xfrm>
            <a:off x="2362200" y="4229100"/>
            <a:ext cx="3095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3" name="AutoShape 11"/>
          <p:cNvCxnSpPr>
            <a:cxnSpLocks noChangeShapeType="1"/>
            <a:stCxn id="23557" idx="3"/>
            <a:endCxn id="23558" idx="1"/>
          </p:cNvCxnSpPr>
          <p:nvPr/>
        </p:nvCxnSpPr>
        <p:spPr bwMode="auto">
          <a:xfrm flipV="1">
            <a:off x="3967163" y="4224338"/>
            <a:ext cx="309562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4" name="AutoShape 12"/>
          <p:cNvCxnSpPr>
            <a:cxnSpLocks noChangeShapeType="1"/>
            <a:stCxn id="23558" idx="3"/>
            <a:endCxn id="23559" idx="1"/>
          </p:cNvCxnSpPr>
          <p:nvPr/>
        </p:nvCxnSpPr>
        <p:spPr bwMode="auto">
          <a:xfrm flipV="1">
            <a:off x="5572125" y="4210050"/>
            <a:ext cx="290513" cy="1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5" name="AutoShape 13"/>
          <p:cNvCxnSpPr>
            <a:cxnSpLocks noChangeShapeType="1"/>
            <a:stCxn id="23559" idx="3"/>
            <a:endCxn id="23560" idx="1"/>
          </p:cNvCxnSpPr>
          <p:nvPr/>
        </p:nvCxnSpPr>
        <p:spPr bwMode="auto">
          <a:xfrm flipV="1">
            <a:off x="7158038" y="4195763"/>
            <a:ext cx="319087" cy="14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6" name="AutoShape 14"/>
          <p:cNvCxnSpPr>
            <a:cxnSpLocks noChangeShapeType="1"/>
            <a:stCxn id="23560" idx="3"/>
          </p:cNvCxnSpPr>
          <p:nvPr/>
        </p:nvCxnSpPr>
        <p:spPr bwMode="auto">
          <a:xfrm flipV="1">
            <a:off x="8772525" y="4191000"/>
            <a:ext cx="142875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7" name="AutoShape 15"/>
          <p:cNvCxnSpPr>
            <a:cxnSpLocks noChangeShapeType="1"/>
          </p:cNvCxnSpPr>
          <p:nvPr/>
        </p:nvCxnSpPr>
        <p:spPr bwMode="auto">
          <a:xfrm flipV="1">
            <a:off x="914400" y="4248150"/>
            <a:ext cx="142875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8" name="AutoShape 16"/>
          <p:cNvCxnSpPr>
            <a:cxnSpLocks noChangeShapeType="1"/>
          </p:cNvCxnSpPr>
          <p:nvPr/>
        </p:nvCxnSpPr>
        <p:spPr bwMode="auto">
          <a:xfrm rot="10800000" flipV="1">
            <a:off x="1066800" y="4206875"/>
            <a:ext cx="7848600" cy="36513"/>
          </a:xfrm>
          <a:prstGeom prst="bentConnector5">
            <a:avLst>
              <a:gd name="adj1" fmla="val -468"/>
              <a:gd name="adj2" fmla="val -2252176"/>
              <a:gd name="adj3" fmla="val 10291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9" name="AutoShape 17"/>
          <p:cNvCxnSpPr>
            <a:cxnSpLocks noChangeShapeType="1"/>
          </p:cNvCxnSpPr>
          <p:nvPr/>
        </p:nvCxnSpPr>
        <p:spPr bwMode="auto">
          <a:xfrm>
            <a:off x="4724400" y="4567238"/>
            <a:ext cx="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0" name="AutoShape 18"/>
          <p:cNvCxnSpPr>
            <a:cxnSpLocks noChangeShapeType="1"/>
          </p:cNvCxnSpPr>
          <p:nvPr/>
        </p:nvCxnSpPr>
        <p:spPr bwMode="auto">
          <a:xfrm flipV="1">
            <a:off x="5138738" y="4567238"/>
            <a:ext cx="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Materi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</a:t>
            </a:r>
          </a:p>
          <a:p>
            <a:pPr eaLnBrk="1" hangingPunct="1">
              <a:defRPr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(Hardware)</a:t>
            </a:r>
          </a:p>
          <a:p>
            <a:pPr eaLnBrk="1" hangingPunct="1">
              <a:defRPr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(Software)</a:t>
            </a:r>
          </a:p>
          <a:p>
            <a:pPr eaLnBrk="1" hangingPunct="1">
              <a:defRPr/>
            </a:pPr>
            <a:r>
              <a:rPr lang="en-US" dirty="0" err="1" smtClean="0"/>
              <a:t>Penggolongan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yang </a:t>
            </a:r>
            <a:r>
              <a:rPr lang="en-US" dirty="0" err="1" smtClean="0"/>
              <a:t>Mewakili</a:t>
            </a:r>
            <a:r>
              <a:rPr lang="en-US" dirty="0" smtClean="0"/>
              <a:t> Data</a:t>
            </a:r>
          </a:p>
          <a:p>
            <a:pPr eaLnBrk="1" hangingPunct="1">
              <a:defRPr/>
            </a:pP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7200"/>
            <a:ext cx="8534400" cy="9604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Pengembangan Siklus Pengolahan Data </a:t>
            </a:r>
            <a:r>
              <a:rPr lang="en-US" sz="1600" smtClean="0"/>
              <a:t>(LANJUTAN)</a:t>
            </a:r>
            <a:endParaRPr lang="en-US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1981200"/>
            <a:ext cx="8077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smtClean="0"/>
              <a:t>Origination</a:t>
            </a:r>
            <a:r>
              <a:rPr lang="en-US" smtClean="0"/>
              <a:t>, tahap ini berhubungan dengan proses dari pengumpulan data yang biasanya merupakan proses pencatatan (</a:t>
            </a:r>
            <a:r>
              <a:rPr lang="en-US" i="1" smtClean="0"/>
              <a:t>recording</a:t>
            </a:r>
            <a:r>
              <a:rPr lang="en-US" smtClean="0"/>
              <a:t>) data ke dokumen dasar.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smtClean="0"/>
              <a:t>Input</a:t>
            </a:r>
            <a:r>
              <a:rPr lang="en-US" smtClean="0"/>
              <a:t>, tahap ini merupakan proses memasukkan data ke dalam komputer lewat alat input (</a:t>
            </a:r>
            <a:r>
              <a:rPr lang="en-US" i="1" smtClean="0"/>
              <a:t>Input device</a:t>
            </a:r>
            <a:r>
              <a:rPr lang="en-US" smtClean="0"/>
              <a:t>). Tahapan ini meliputi kegiatan </a:t>
            </a:r>
            <a:r>
              <a:rPr lang="en-US" i="1" smtClean="0"/>
              <a:t>Collecting, Verifing, Encoding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Pengembangan Siklus Pengolahan Data </a:t>
            </a:r>
            <a:r>
              <a:rPr lang="en-US" sz="1600" smtClean="0"/>
              <a:t>(LANJUTAN)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48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smtClean="0"/>
              <a:t>Processing</a:t>
            </a:r>
            <a:r>
              <a:rPr lang="en-US" smtClean="0"/>
              <a:t>, tahap ini merupakan proses pengolahan dari data yang sudah dimasukkan yang dilakukan oleh alat pemroses (</a:t>
            </a:r>
            <a:r>
              <a:rPr lang="en-US" i="1" smtClean="0"/>
              <a:t>processing device</a:t>
            </a:r>
            <a:r>
              <a:rPr lang="en-US" smtClean="0"/>
              <a:t>) yang dapat berupa proses menghitung membandingkan, mengklasifikasikan, mengurutkan,  mengendalikan atau mencari di </a:t>
            </a:r>
            <a:r>
              <a:rPr lang="en-US" i="1" smtClean="0"/>
              <a:t>storage.</a:t>
            </a:r>
            <a:r>
              <a:rPr lang="en-US" smtClean="0"/>
              <a:t> Tahapan ini meliputi </a:t>
            </a:r>
            <a:r>
              <a:rPr lang="en-US" i="1" smtClean="0"/>
              <a:t>Classifying, Sorting, Calculating, Sumarizing.</a:t>
            </a:r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Pengembangan Siklus Pengolahan Data </a:t>
            </a:r>
            <a:r>
              <a:rPr lang="en-US" sz="1600" smtClean="0"/>
              <a:t>(LANJUTAN)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48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Output</a:t>
            </a:r>
            <a:r>
              <a:rPr lang="en-US" smtClean="0"/>
              <a:t>, tahap ini merupakan proses menghasilkan output/ keluaran dari hasil pengolahan data ke alat output (</a:t>
            </a:r>
            <a:r>
              <a:rPr lang="en-US" i="1" smtClean="0"/>
              <a:t>output device</a:t>
            </a:r>
            <a:r>
              <a:rPr lang="en-US" smtClean="0"/>
              <a:t>), yaitu berupa informasi. Tahapan ini meliputi </a:t>
            </a:r>
            <a:r>
              <a:rPr lang="en-US" i="1" smtClean="0"/>
              <a:t>Storing, Retrieving, Communication, Reproducing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Distribution, tahap ini merupakan proses dari distribusi output kepada pihak yang berhak dan membutuhkan informasi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Pengembangan Siklus Pengolahan Data </a:t>
            </a:r>
            <a:r>
              <a:rPr lang="en-US" sz="1600" smtClean="0"/>
              <a:t>(LANJUTAN)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Storage</a:t>
            </a:r>
            <a:r>
              <a:rPr lang="en-US" smtClean="0"/>
              <a:t>, tahap ini merupakan proses perekaman hasil pengolahan ke simpanan luar (</a:t>
            </a:r>
            <a:r>
              <a:rPr lang="en-US" i="1" smtClean="0"/>
              <a:t>storage</a:t>
            </a:r>
            <a:r>
              <a:rPr lang="en-US" smtClean="0"/>
              <a:t>). Hasil dari pengolahan yang disimpan di </a:t>
            </a:r>
            <a:r>
              <a:rPr lang="en-US" i="1" smtClean="0"/>
              <a:t>storage</a:t>
            </a:r>
            <a:r>
              <a:rPr lang="en-US" smtClean="0"/>
              <a:t> dapat dipergunakan sebagai sebagai bahan input untuk proses selanjutnya.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Metode Pengolahan Data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Batch Processing (Proses Tunda)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Ciri-ciri</a:t>
            </a:r>
          </a:p>
          <a:p>
            <a:pPr lvl="1" eaLnBrk="1" hangingPunct="1">
              <a:defRPr/>
            </a:pPr>
            <a:r>
              <a:rPr lang="en-US" smtClean="0"/>
              <a:t>Data dikumpulkan terlebih dahulu</a:t>
            </a:r>
          </a:p>
          <a:p>
            <a:pPr lvl="1" eaLnBrk="1" hangingPunct="1">
              <a:defRPr/>
            </a:pPr>
            <a:r>
              <a:rPr lang="en-US" smtClean="0"/>
              <a:t>Proses dilakukan dalam waktu tertentu</a:t>
            </a:r>
          </a:p>
          <a:p>
            <a:pPr lvl="1" eaLnBrk="1" hangingPunct="1">
              <a:defRPr/>
            </a:pPr>
            <a:r>
              <a:rPr lang="en-US" smtClean="0"/>
              <a:t>Memiliki jumlah data yang besar</a:t>
            </a:r>
          </a:p>
          <a:p>
            <a:pPr lvl="1" eaLnBrk="1" hangingPunct="1">
              <a:defRPr/>
            </a:pPr>
            <a:r>
              <a:rPr lang="en-US" smtClean="0"/>
              <a:t>Diawali proses perekaman data (storage)</a:t>
            </a:r>
          </a:p>
          <a:p>
            <a:pPr lvl="1" eaLnBrk="1" hangingPunct="1">
              <a:defRPr/>
            </a:pPr>
            <a:r>
              <a:rPr lang="en-US" smtClean="0"/>
              <a:t>Kegiatan perekaman data terpisah dari proses pengolahan (</a:t>
            </a:r>
            <a:r>
              <a:rPr lang="en-US" i="1" smtClean="0"/>
              <a:t>off line operation</a:t>
            </a:r>
            <a:r>
              <a:rPr lang="en-US" smtClean="0"/>
              <a:t>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Metode Pengolahan Data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924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Immediate Processing (Proses Segera)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Ciri-ciri</a:t>
            </a:r>
          </a:p>
          <a:p>
            <a:pPr lvl="1" eaLnBrk="1" hangingPunct="1">
              <a:defRPr/>
            </a:pPr>
            <a:r>
              <a:rPr lang="en-US" smtClean="0"/>
              <a:t>Pengolahan Segera</a:t>
            </a:r>
          </a:p>
          <a:p>
            <a:pPr lvl="1" eaLnBrk="1" hangingPunct="1">
              <a:defRPr/>
            </a:pPr>
            <a:r>
              <a:rPr lang="en-US" smtClean="0"/>
              <a:t>Mempunyai terminal sebagai alat untuk memasukkan data</a:t>
            </a:r>
          </a:p>
          <a:p>
            <a:pPr lvl="1" eaLnBrk="1" hangingPunct="1">
              <a:defRPr/>
            </a:pPr>
            <a:r>
              <a:rPr lang="en-US" smtClean="0"/>
              <a:t>On line operation (proses perekaman dan pengolahan jadi satu)</a:t>
            </a:r>
          </a:p>
          <a:p>
            <a:pPr lvl="1" eaLnBrk="1" hangingPunct="1">
              <a:defRPr/>
            </a:pPr>
            <a:r>
              <a:rPr lang="en-US" smtClean="0"/>
              <a:t>Waktu yang singkat / cepat.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57200" y="2133600"/>
            <a:ext cx="2743200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marL="458788" indent="-458788">
              <a:spcBef>
                <a:spcPct val="50000"/>
              </a:spcBef>
              <a:buFontTx/>
              <a:buAutoNum type="arabicPeriod"/>
            </a:pPr>
            <a:r>
              <a:rPr kumimoji="1" lang="en-US" sz="1900">
                <a:latin typeface="Arial" charset="0"/>
              </a:rPr>
              <a:t>Alat Input</a:t>
            </a:r>
          </a:p>
          <a:p>
            <a:pPr marL="458788" indent="-458788">
              <a:spcBef>
                <a:spcPct val="50000"/>
              </a:spcBef>
              <a:buFontTx/>
              <a:buAutoNum type="arabicPeriod"/>
            </a:pPr>
            <a:r>
              <a:rPr kumimoji="1" lang="en-US" sz="1900">
                <a:latin typeface="Arial" charset="0"/>
              </a:rPr>
              <a:t>Alat Proses</a:t>
            </a:r>
          </a:p>
          <a:p>
            <a:pPr marL="458788" indent="-458788">
              <a:spcBef>
                <a:spcPct val="50000"/>
              </a:spcBef>
              <a:buFontTx/>
              <a:buAutoNum type="arabicPeriod"/>
            </a:pPr>
            <a:r>
              <a:rPr kumimoji="1" lang="en-US" sz="1900">
                <a:latin typeface="Arial" charset="0"/>
              </a:rPr>
              <a:t>Alat Penyimpanan</a:t>
            </a:r>
          </a:p>
          <a:p>
            <a:pPr marL="458788" indent="-458788">
              <a:spcBef>
                <a:spcPct val="50000"/>
              </a:spcBef>
              <a:buFontTx/>
              <a:buAutoNum type="arabicPeriod"/>
            </a:pPr>
            <a:r>
              <a:rPr kumimoji="1" lang="en-US" sz="1900">
                <a:latin typeface="Arial" charset="0"/>
              </a:rPr>
              <a:t>Alat Output</a:t>
            </a:r>
          </a:p>
          <a:p>
            <a:pPr marL="458788" indent="-458788">
              <a:spcBef>
                <a:spcPct val="50000"/>
              </a:spcBef>
              <a:buFontTx/>
              <a:buAutoNum type="arabicPeriod"/>
            </a:pPr>
            <a:r>
              <a:rPr kumimoji="1" lang="en-US" sz="1900">
                <a:latin typeface="Arial" charset="0"/>
              </a:rPr>
              <a:t>Alat Komunikasi</a:t>
            </a:r>
          </a:p>
          <a:p>
            <a:pPr marL="458788" indent="-458788">
              <a:spcBef>
                <a:spcPct val="50000"/>
              </a:spcBef>
            </a:pPr>
            <a:endParaRPr kumimoji="1" lang="en-US" sz="1900">
              <a:latin typeface="Arial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57200" y="1517650"/>
            <a:ext cx="5138738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2400">
                <a:latin typeface="Tahoma" pitchFamily="34" charset="0"/>
              </a:rPr>
              <a:t>Komponen Pokok Hardware Komputer :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810000" y="2667000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5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858000" y="2667000"/>
            <a:ext cx="684213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4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867400" y="2667000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3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876800" y="2667000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1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7924800" y="2667000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5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3810000" y="3582988"/>
            <a:ext cx="4876800" cy="22082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2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5334000" y="3733800"/>
            <a:ext cx="1752600" cy="684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ALU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963988" y="4876800"/>
            <a:ext cx="4494212" cy="684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CU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715000" y="2281238"/>
            <a:ext cx="955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MEMORY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6781800" y="2281238"/>
            <a:ext cx="903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OUTPUT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4800600" y="2281238"/>
            <a:ext cx="727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INPUT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5867400" y="5851525"/>
            <a:ext cx="614363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2000">
                <a:latin typeface="Tahoma" pitchFamily="34" charset="0"/>
              </a:rPr>
              <a:t>CPU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3886200" y="2281238"/>
            <a:ext cx="534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CCU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7924800" y="2281238"/>
            <a:ext cx="536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CCU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4495800" y="28940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7542213" y="2894013"/>
            <a:ext cx="382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553200" y="28940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5562600" y="28940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4114800" y="3124200"/>
            <a:ext cx="1219200" cy="839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5180013" y="3124200"/>
            <a:ext cx="230187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7086600" y="3124200"/>
            <a:ext cx="152400" cy="839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7162800" y="3200400"/>
            <a:ext cx="1066800" cy="836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5791200" y="4418013"/>
            <a:ext cx="0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 flipV="1">
            <a:off x="6553200" y="4418013"/>
            <a:ext cx="0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6021388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V="1">
            <a:off x="6324600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382588" y="4800600"/>
            <a:ext cx="2436812" cy="1373188"/>
          </a:xfrm>
          <a:prstGeom prst="wedgeRectCallout">
            <a:avLst>
              <a:gd name="adj1" fmla="val 85287"/>
              <a:gd name="adj2" fmla="val -530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Gambar Konfigurasi Komputer</a:t>
            </a:r>
          </a:p>
        </p:txBody>
      </p:sp>
      <p:sp>
        <p:nvSpPr>
          <p:cNvPr id="36895" name="Rectangle 3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81000" y="152400"/>
            <a:ext cx="8458200" cy="8175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900" b="0" smtClean="0">
                <a:latin typeface="Tahoma" pitchFamily="34" charset="0"/>
              </a:rPr>
              <a:t>Perkembangan Perangkat Keras / Pengenalan HARDWARE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3962400" cy="612775"/>
          </a:xfrm>
        </p:spPr>
        <p:txBody>
          <a:bodyPr/>
          <a:lstStyle/>
          <a:p>
            <a:pPr eaLnBrk="1" hangingPunct="1">
              <a:defRPr/>
            </a:pPr>
            <a:r>
              <a:rPr lang="en-US" sz="4100" b="0" smtClean="0">
                <a:latin typeface="Tahoma" pitchFamily="34" charset="0"/>
              </a:rPr>
              <a:t>ALAT INPUT</a:t>
            </a:r>
          </a:p>
        </p:txBody>
      </p:sp>
      <p:sp>
        <p:nvSpPr>
          <p:cNvPr id="1030" name="AutoShape 3"/>
          <p:cNvSpPr>
            <a:spLocks noChangeArrowheads="1"/>
          </p:cNvSpPr>
          <p:nvPr/>
        </p:nvSpPr>
        <p:spPr bwMode="auto">
          <a:xfrm>
            <a:off x="457200" y="1600200"/>
            <a:ext cx="2513013" cy="912813"/>
          </a:xfrm>
          <a:prstGeom prst="wedgeRoundRectCallout">
            <a:avLst>
              <a:gd name="adj1" fmla="val 70907"/>
              <a:gd name="adj2" fmla="val -541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Alat Input Langsung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096000" y="1219200"/>
          <a:ext cx="2036763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4" imgW="1094040" imgH="619200" progId="Visio.Drawing.4">
                  <p:embed/>
                </p:oleObj>
              </mc:Choice>
              <mc:Fallback>
                <p:oleObj name="VISIO" r:id="rId4" imgW="1094040" imgH="619200" progId="Visio.Drawing.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219200"/>
                        <a:ext cx="2036763" cy="149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3963988" y="2362200"/>
          <a:ext cx="197961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VISIO" r:id="rId6" imgW="1056600" imgH="808200" progId="Visio.Drawing.4">
                  <p:embed/>
                </p:oleObj>
              </mc:Choice>
              <mc:Fallback>
                <p:oleObj name="VISIO" r:id="rId6" imgW="1056600" imgH="808200" progId="Visio.Drawing.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988" y="2362200"/>
                        <a:ext cx="197961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715000" y="2667000"/>
          <a:ext cx="1905000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8" imgW="1056600" imgH="721440" progId="Visio.Drawing.4">
                  <p:embed/>
                </p:oleObj>
              </mc:Choice>
              <mc:Fallback>
                <p:oleObj name="VISIO" r:id="rId8" imgW="1056600" imgH="721440" progId="Visio.Drawing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667000"/>
                        <a:ext cx="1905000" cy="144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09600" y="4459288"/>
            <a:ext cx="2819400" cy="950912"/>
          </a:xfrm>
          <a:prstGeom prst="wedgeRoundRectCallout">
            <a:avLst>
              <a:gd name="adj1" fmla="val 68245"/>
              <a:gd name="adj2" fmla="val 5951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400">
                <a:latin typeface="Tahoma" pitchFamily="34" charset="0"/>
              </a:rPr>
              <a:t>Alat Input Tidak Langsung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886200" y="4800600"/>
            <a:ext cx="22606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900">
                <a:latin typeface="Tahoma" pitchFamily="34" charset="0"/>
              </a:rPr>
              <a:t>Punch Card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900">
                <a:latin typeface="Tahoma" pitchFamily="34" charset="0"/>
              </a:rPr>
              <a:t>Pita Magnetic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900">
                <a:latin typeface="Tahoma" pitchFamily="34" charset="0"/>
              </a:rPr>
              <a:t>Disk Magnetic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048000" y="2965450"/>
            <a:ext cx="15001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Pointing Device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Touch Screen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Light Pen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3505200" y="1143000"/>
            <a:ext cx="3167063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Point of sale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Teleprinter Terminal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Financial Transaction </a:t>
            </a:r>
          </a:p>
          <a:p>
            <a:pPr>
              <a:spcBef>
                <a:spcPct val="50000"/>
              </a:spcBef>
            </a:pPr>
            <a:r>
              <a:rPr kumimoji="1" lang="en-US" sz="1600">
                <a:latin typeface="Tahoma" pitchFamily="34" charset="0"/>
              </a:rPr>
              <a:t>   Terminal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7542213" y="2744788"/>
            <a:ext cx="1381125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MICR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OCR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OMR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Voice Recognition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28600"/>
            <a:ext cx="4903788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700" b="0" smtClean="0">
                <a:latin typeface="Tahoma" pitchFamily="34" charset="0"/>
              </a:rPr>
              <a:t>ALAT PEMROSES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90500" y="1296988"/>
            <a:ext cx="5395913" cy="1293812"/>
          </a:xfrm>
          <a:prstGeom prst="wedgeEllipseCallout">
            <a:avLst>
              <a:gd name="adj1" fmla="val 62153"/>
              <a:gd name="adj2" fmla="val 156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100" b="1">
                <a:latin typeface="Tahoma" pitchFamily="34" charset="0"/>
              </a:rPr>
              <a:t>C P U</a:t>
            </a:r>
          </a:p>
          <a:p>
            <a:pPr algn="ctr" eaLnBrk="1" hangingPunct="1"/>
            <a:r>
              <a:rPr lang="en-US" sz="2100" b="1">
                <a:latin typeface="Tahoma" pitchFamily="34" charset="0"/>
              </a:rPr>
              <a:t>( Central Processing Unit )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066800" y="2743200"/>
            <a:ext cx="32766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900">
                <a:latin typeface="Tahoma" pitchFamily="34" charset="0"/>
              </a:rPr>
              <a:t>Tempat pemrosesan instruksi-instruksi program</a:t>
            </a:r>
          </a:p>
          <a:p>
            <a:pPr>
              <a:spcBef>
                <a:spcPct val="50000"/>
              </a:spcBef>
            </a:pPr>
            <a:endParaRPr kumimoji="1" lang="en-US" sz="1900">
              <a:latin typeface="Tahoma" pitchFamily="34" charset="0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921500" y="3429000"/>
            <a:ext cx="1612900" cy="762000"/>
          </a:xfrm>
          <a:prstGeom prst="wedgeEllipseCallout">
            <a:avLst>
              <a:gd name="adj1" fmla="val -44838"/>
              <a:gd name="adj2" fmla="val -1498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A L U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7162800" y="4343400"/>
            <a:ext cx="1524000" cy="763588"/>
          </a:xfrm>
          <a:prstGeom prst="wedgeEllipseCallout">
            <a:avLst>
              <a:gd name="adj1" fmla="val -146667"/>
              <a:gd name="adj2" fmla="val -15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46" tIns="45672" rIns="91346" bIns="45672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C U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81000" y="3757613"/>
            <a:ext cx="6705600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1500" b="1">
                <a:latin typeface="Tahoma" pitchFamily="34" charset="0"/>
              </a:rPr>
              <a:t>Tugas Contro Unit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500">
                <a:latin typeface="Tahoma" pitchFamily="34" charset="0"/>
              </a:rPr>
              <a:t>Mengatur &amp; mengendalikan alat I/O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500">
                <a:latin typeface="Tahoma" pitchFamily="34" charset="0"/>
              </a:rPr>
              <a:t>Mengambil instruksi dari main memory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500">
                <a:latin typeface="Tahoma" pitchFamily="34" charset="0"/>
              </a:rPr>
              <a:t>Mengambil data dari main memory jika diperlukan oleh proses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500">
                <a:latin typeface="Tahoma" pitchFamily="34" charset="0"/>
              </a:rPr>
              <a:t>Mengirim instruksi ke ALU bila ada perhitungan arithmatika/perbandingan logika serta mengawasi kerja ALU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500">
                <a:latin typeface="Tahoma" pitchFamily="34" charset="0"/>
              </a:rPr>
              <a:t>Menyimpan hasil proses ke main memory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524500" y="381000"/>
            <a:ext cx="3429000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1600" b="1">
                <a:latin typeface="Tahoma" pitchFamily="34" charset="0"/>
              </a:rPr>
              <a:t>Tugas Arithmetic Logic Unit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Melakukan semua perhitungan aritmatika yang terjadi sesuai instruksi program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600">
                <a:latin typeface="Tahoma" pitchFamily="34" charset="0"/>
              </a:rPr>
              <a:t>Melakukan pengambilan keputusan dari operasi logika sesuai dengan instruksi program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62400" y="76200"/>
            <a:ext cx="5105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100" b="0" smtClean="0">
                <a:latin typeface="Tahoma" pitchFamily="34" charset="0"/>
              </a:rPr>
              <a:t>ALAT PENYIMPANAN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04800" y="1447800"/>
            <a:ext cx="2589213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MAIN MEMORY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04800" y="2667000"/>
            <a:ext cx="2589213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REGISTER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04800" y="4037013"/>
            <a:ext cx="2589213" cy="915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EXTERNAL </a:t>
            </a:r>
          </a:p>
          <a:p>
            <a:pPr algn="ctr" eaLnBrk="1" hangingPunct="1"/>
            <a:r>
              <a:rPr lang="en-US" sz="2400" b="1">
                <a:latin typeface="Tahoma" pitchFamily="34" charset="0"/>
              </a:rPr>
              <a:t>MEMORY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H="1" flipV="1">
            <a:off x="1524000" y="608013"/>
            <a:ext cx="2286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1524000" y="608013"/>
            <a:ext cx="0" cy="839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048000" y="1601788"/>
            <a:ext cx="5713413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r>
              <a:rPr kumimoji="1" lang="en-US">
                <a:latin typeface="Tahoma" pitchFamily="34" charset="0"/>
              </a:rPr>
              <a:t>Dipergunakan untuk menyimpan instruksi dan data yang akan diproses dan dari hasil pengolahan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048000" y="2820988"/>
            <a:ext cx="571341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r>
              <a:rPr kumimoji="1" lang="en-US">
                <a:latin typeface="Tahoma" pitchFamily="34" charset="0"/>
              </a:rPr>
              <a:t>Dipergunakan untuk menyimpan instruksi dan data yang sedang diproses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048000" y="4113213"/>
            <a:ext cx="57912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r>
              <a:rPr kumimoji="1" lang="en-US">
                <a:latin typeface="Tahoma" pitchFamily="34" charset="0"/>
              </a:rPr>
              <a:t>Dipergunakan untuk menyimpan program dan data secara permanen ( simpanan luar )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Sejarah Komputer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000" smtClean="0"/>
              <a:t>Definisi Komputer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	Istilah komputer diambil dari bahasa latin </a:t>
            </a:r>
            <a:r>
              <a:rPr lang="en-US" sz="3000" i="1" smtClean="0">
                <a:solidFill>
                  <a:schemeClr val="hlink"/>
                </a:solidFill>
              </a:rPr>
              <a:t>Computare</a:t>
            </a:r>
            <a:r>
              <a:rPr lang="en-US" sz="3000" i="1" smtClean="0"/>
              <a:t> </a:t>
            </a:r>
            <a:r>
              <a:rPr lang="en-US" sz="3000" smtClean="0"/>
              <a:t>artinya menghitung (</a:t>
            </a:r>
            <a:r>
              <a:rPr lang="en-US" sz="3000" i="1" smtClean="0"/>
              <a:t>to compute</a:t>
            </a:r>
            <a:r>
              <a:rPr lang="en-US" sz="3000" smtClean="0"/>
              <a:t> atau </a:t>
            </a:r>
            <a:r>
              <a:rPr lang="en-US" sz="3000" i="1" smtClean="0"/>
              <a:t>to reckon</a:t>
            </a:r>
            <a:r>
              <a:rPr lang="en-US" sz="3000" smtClean="0"/>
              <a:t>).</a:t>
            </a:r>
          </a:p>
          <a:p>
            <a:pPr eaLnBrk="1" hangingPunct="1">
              <a:defRPr/>
            </a:pPr>
            <a:r>
              <a:rPr lang="en-US" sz="3000" smtClean="0">
                <a:solidFill>
                  <a:schemeClr val="hlink"/>
                </a:solidFill>
              </a:rPr>
              <a:t>Robert H Blissmer</a:t>
            </a:r>
            <a:r>
              <a:rPr lang="en-US" sz="3000" smtClean="0"/>
              <a:t> (buku </a:t>
            </a:r>
            <a:r>
              <a:rPr lang="en-US" sz="3000" i="1" smtClean="0"/>
              <a:t>Computer Annual</a:t>
            </a:r>
            <a:r>
              <a:rPr lang="en-US" sz="3000" smtClean="0"/>
              <a:t>) : alat elektronik yang mampu melakukan beberapa tugas yaitu menerima input, memproses input tadi sesuai dengan programnya, menyimpan perintah-perintah dan hasil pengolahan dan menyediakan output dalam bentuk informasi</a:t>
            </a:r>
            <a:endParaRPr lang="en-US" sz="3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304800" y="228600"/>
            <a:ext cx="8534400" cy="1922463"/>
          </a:xfrm>
          <a:prstGeom prst="downArrowCallout">
            <a:avLst>
              <a:gd name="adj1" fmla="val 98857"/>
              <a:gd name="adj2" fmla="val 110983"/>
              <a:gd name="adj3" fmla="val 19880"/>
              <a:gd name="adj4" fmla="val 690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endParaRPr lang="en-US" sz="2300" b="1">
              <a:latin typeface="Tahoma" pitchFamily="34" charset="0"/>
            </a:endParaRPr>
          </a:p>
          <a:p>
            <a:pPr algn="ctr" eaLnBrk="1" hangingPunct="1"/>
            <a:r>
              <a:rPr lang="en-US" sz="2300" b="1">
                <a:latin typeface="Tahoma" pitchFamily="34" charset="0"/>
              </a:rPr>
              <a:t>Main Memory / Main Storage / Internal Memory / </a:t>
            </a:r>
          </a:p>
          <a:p>
            <a:pPr algn="ctr" eaLnBrk="1" hangingPunct="1"/>
            <a:r>
              <a:rPr lang="en-US" sz="2300" b="1">
                <a:latin typeface="Tahoma" pitchFamily="34" charset="0"/>
              </a:rPr>
              <a:t>Internal Storage / Primary Storage / Temporary Storage /</a:t>
            </a:r>
          </a:p>
          <a:p>
            <a:pPr algn="ctr" eaLnBrk="1" hangingPunct="1"/>
            <a:r>
              <a:rPr lang="en-US" sz="2300" b="1">
                <a:latin typeface="Tahoma" pitchFamily="34" charset="0"/>
              </a:rPr>
              <a:t>Immediate Access Storage</a:t>
            </a:r>
          </a:p>
          <a:p>
            <a:pPr algn="ctr" eaLnBrk="1" hangingPunct="1"/>
            <a:r>
              <a:rPr lang="en-US" sz="2300" b="1">
                <a:latin typeface="Tahoma" pitchFamily="34" charset="0"/>
              </a:rPr>
              <a:t> 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28600" y="2352675"/>
            <a:ext cx="8686800" cy="37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700">
                <a:latin typeface="Tahoma" pitchFamily="34" charset="0"/>
              </a:rPr>
              <a:t>Merupakan tempat penyimpanan terbesar dalam komputer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700">
                <a:latin typeface="Tahoma" pitchFamily="34" charset="0"/>
              </a:rPr>
              <a:t>Ukuran dari Main Memory ditunjukkan oleh satuan terkecilnya yakni Byte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          Kilo Byte 	( KB )	= 1024 Byte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          Mega Byte 	( MB )	 = 1024 KB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          Giga Byte 	( GB ) 	= 1024 MB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          Terra Byte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700">
                <a:latin typeface="Tahoma" pitchFamily="34" charset="0"/>
              </a:rPr>
              <a:t>1 Byte memory terdiri dari 8 Bit ( Binary Digit ), dimana setiap digit diwakili oleh digit 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 1 atau 0,   sehingga membentuk kode pada lokasi memory ( address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700">
                <a:latin typeface="Tahoma" pitchFamily="34" charset="0"/>
              </a:rPr>
              <a:t>Sistem pengkodeannya dapat berbentuk BCD, SBCDIC, EBCDIC, atau kode ASCII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590800" y="458788"/>
            <a:ext cx="3962400" cy="4341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endParaRPr lang="en-GB" sz="2400" b="1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4800" y="2057400"/>
            <a:ext cx="1296988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1600" b="1">
                <a:latin typeface="Tahoma" pitchFamily="34" charset="0"/>
              </a:rPr>
              <a:t>Alat Input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542213" y="2057400"/>
            <a:ext cx="1296987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1600" b="1">
                <a:latin typeface="Tahoma" pitchFamily="34" charset="0"/>
              </a:rPr>
              <a:t>Alat Output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819400" y="1066800"/>
            <a:ext cx="35052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>
              <a:spcBef>
                <a:spcPct val="30000"/>
              </a:spcBef>
            </a:pPr>
            <a:endParaRPr kumimoji="1" lang="en-US" sz="1600" b="1">
              <a:latin typeface="Tahoma" pitchFamily="34" charset="0"/>
            </a:endParaRPr>
          </a:p>
          <a:p>
            <a:pPr algn="ctr" eaLnBrk="1" hangingPunct="1"/>
            <a:endParaRPr lang="en-US" sz="2400" b="1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819400" y="2820988"/>
            <a:ext cx="3505200" cy="159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971800" y="1447800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>
              <a:spcBef>
                <a:spcPct val="30000"/>
              </a:spcBef>
            </a:pPr>
            <a:endParaRPr kumimoji="1" lang="en-US" sz="1600" b="1">
              <a:latin typeface="Tahoma" pitchFamily="34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Tahoma" pitchFamily="34" charset="0"/>
              </a:rPr>
              <a:t>CU</a:t>
            </a:r>
          </a:p>
          <a:p>
            <a:pPr algn="ctr" eaLnBrk="1" hangingPunct="1"/>
            <a:endParaRPr lang="en-US" sz="2400" b="1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2971800" y="2057400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>
              <a:spcBef>
                <a:spcPct val="30000"/>
              </a:spcBef>
            </a:pPr>
            <a:endParaRPr kumimoji="1" lang="en-US" sz="1600" b="1">
              <a:latin typeface="Tahoma" pitchFamily="34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Tahoma" pitchFamily="34" charset="0"/>
              </a:rPr>
              <a:t>ALU</a:t>
            </a:r>
          </a:p>
          <a:p>
            <a:pPr algn="ctr" eaLnBrk="1" hangingPunct="1"/>
            <a:endParaRPr lang="en-US" sz="2400" b="1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419600" y="1447800"/>
            <a:ext cx="1752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>
              <a:spcBef>
                <a:spcPct val="30000"/>
              </a:spcBef>
            </a:pPr>
            <a:endParaRPr kumimoji="1" lang="en-US" sz="1600" b="1">
              <a:latin typeface="Tahoma" pitchFamily="34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Tahoma" pitchFamily="34" charset="0"/>
              </a:rPr>
              <a:t>Register</a:t>
            </a:r>
          </a:p>
          <a:p>
            <a:pPr algn="ctr" eaLnBrk="1" hangingPunct="1"/>
            <a:endParaRPr lang="en-US" sz="2400" b="1">
              <a:latin typeface="Tahoma" pitchFamily="34" charset="0"/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894013" y="3200400"/>
            <a:ext cx="3355975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latin typeface="Tahoma" pitchFamily="34" charset="0"/>
              </a:rPr>
              <a:t>Main Memory</a:t>
            </a:r>
          </a:p>
          <a:p>
            <a:pPr algn="ctr">
              <a:spcBef>
                <a:spcPct val="30000"/>
              </a:spcBef>
            </a:pPr>
            <a:endParaRPr kumimoji="1" lang="en-US" sz="1600" b="1">
              <a:latin typeface="Tahoma" pitchFamily="34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Tahoma" pitchFamily="34" charset="0"/>
              </a:rPr>
              <a:t>RAM </a:t>
            </a:r>
          </a:p>
          <a:p>
            <a:pPr algn="ctr" eaLnBrk="1" hangingPunct="1"/>
            <a:endParaRPr lang="en-US" sz="2400" b="1">
              <a:latin typeface="Tahoma" pitchFamily="34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894013" y="3810000"/>
            <a:ext cx="3355975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>
              <a:spcBef>
                <a:spcPct val="30000"/>
              </a:spcBef>
            </a:pPr>
            <a:endParaRPr kumimoji="1" lang="en-US" sz="1600" b="1">
              <a:latin typeface="Tahoma" pitchFamily="34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Tahoma" pitchFamily="34" charset="0"/>
              </a:rPr>
              <a:t>ROM</a:t>
            </a:r>
          </a:p>
          <a:p>
            <a:pPr algn="ctr" eaLnBrk="1" hangingPunct="1"/>
            <a:endParaRPr lang="en-US" sz="2400" b="1">
              <a:latin typeface="Tahoma" pitchFamily="34" charset="0"/>
            </a:endParaRP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1601788" y="2590800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6553200" y="2590800"/>
            <a:ext cx="98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4191000" y="914400"/>
            <a:ext cx="7620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endParaRPr kumimoji="1" lang="en-US" sz="1600" b="1">
              <a:latin typeface="Tahoma" pitchFamily="34" charset="0"/>
            </a:endParaRPr>
          </a:p>
          <a:p>
            <a:pPr eaLnBrk="1" hangingPunct="1"/>
            <a:r>
              <a:rPr kumimoji="1" lang="en-US" sz="1600" b="1">
                <a:latin typeface="Tahoma" pitchFamily="34" charset="0"/>
              </a:rPr>
              <a:t>CPU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3810000" y="603250"/>
            <a:ext cx="157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 b="1">
                <a:latin typeface="Tahoma" pitchFamily="34" charset="0"/>
              </a:rPr>
              <a:t>Alat Pemroses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2286000" y="5173663"/>
            <a:ext cx="4646613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900" b="1">
                <a:latin typeface="Tahoma" pitchFamily="34" charset="0"/>
              </a:rPr>
              <a:t>Main Memory terdiri dari RAM dan ROM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39725" y="1479550"/>
            <a:ext cx="8686800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marL="458788" indent="-458788">
              <a:spcBef>
                <a:spcPct val="50000"/>
              </a:spcBef>
            </a:pPr>
            <a:r>
              <a:rPr kumimoji="1" lang="en-US" sz="1700" b="1">
                <a:latin typeface="Tahoma" pitchFamily="34" charset="0"/>
              </a:rPr>
              <a:t>RAM ( Random Acces Memory )</a:t>
            </a:r>
            <a:r>
              <a:rPr kumimoji="1" lang="en-US" sz="1700">
                <a:latin typeface="Tahoma" pitchFamily="34" charset="0"/>
              </a:rPr>
              <a:t> merupakan memory yang dapat diisi dan diambil isinya </a:t>
            </a:r>
          </a:p>
          <a:p>
            <a:pPr marL="458788" indent="-458788"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oleh programmer.</a:t>
            </a:r>
          </a:p>
          <a:p>
            <a:pPr marL="458788" indent="-458788">
              <a:spcBef>
                <a:spcPct val="50000"/>
              </a:spcBef>
            </a:pPr>
            <a:endParaRPr kumimoji="1" lang="en-US" sz="1700" b="1">
              <a:latin typeface="Tahoma" pitchFamily="34" charset="0"/>
            </a:endParaRPr>
          </a:p>
          <a:p>
            <a:pPr marL="458788" indent="-458788">
              <a:spcBef>
                <a:spcPct val="50000"/>
              </a:spcBef>
            </a:pPr>
            <a:r>
              <a:rPr kumimoji="1" lang="en-US" sz="1700" b="1">
                <a:latin typeface="Tahoma" pitchFamily="34" charset="0"/>
              </a:rPr>
              <a:t>Struktur RAM :</a:t>
            </a:r>
          </a:p>
          <a:p>
            <a:pPr marL="458788" indent="-458788">
              <a:spcBef>
                <a:spcPct val="50000"/>
              </a:spcBef>
              <a:buFontTx/>
              <a:buAutoNum type="arabicPeriod"/>
            </a:pPr>
            <a:r>
              <a:rPr kumimoji="1" lang="en-US" sz="1700">
                <a:latin typeface="Tahoma" pitchFamily="34" charset="0"/>
              </a:rPr>
              <a:t>Input Storage		; untuk menampung input yang dimasukkan oleh alat input</a:t>
            </a:r>
          </a:p>
          <a:p>
            <a:pPr marL="458788" indent="-458788"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2.	Program Storage 	; untuk menyimpan semua instruksi program yang                                                 			  akan  diproses</a:t>
            </a:r>
          </a:p>
          <a:p>
            <a:pPr marL="458788" indent="-458788">
              <a:spcBef>
                <a:spcPct val="50000"/>
              </a:spcBef>
              <a:buFontTx/>
              <a:buAutoNum type="arabicPeriod" startAt="3"/>
            </a:pPr>
            <a:r>
              <a:rPr kumimoji="1" lang="en-US" sz="1700">
                <a:latin typeface="Tahoma" pitchFamily="34" charset="0"/>
              </a:rPr>
              <a:t>Working Storage	; untuk menyimpan data yang akan diolah dan dari hasil proses</a:t>
            </a:r>
          </a:p>
          <a:p>
            <a:pPr marL="458788" indent="-458788">
              <a:spcBef>
                <a:spcPct val="50000"/>
              </a:spcBef>
              <a:buFontTx/>
              <a:buAutoNum type="arabicPeriod" startAt="4"/>
            </a:pPr>
            <a:r>
              <a:rPr kumimoji="1" lang="en-US" sz="1700">
                <a:latin typeface="Tahoma" pitchFamily="34" charset="0"/>
              </a:rPr>
              <a:t>Output Storage	; untuk menampung hasil akhir dari pengolahan data  yang akan  			  ditampilkan ke alat output.	</a:t>
            </a:r>
          </a:p>
          <a:p>
            <a:pPr marL="458788" indent="-458788">
              <a:spcBef>
                <a:spcPct val="50000"/>
              </a:spcBef>
            </a:pPr>
            <a:endParaRPr kumimoji="1" lang="en-US" sz="1700">
              <a:latin typeface="Tahoma" pitchFamily="34" charset="0"/>
            </a:endParaRPr>
          </a:p>
          <a:p>
            <a:pPr marL="458788" indent="-458788">
              <a:spcBef>
                <a:spcPct val="50000"/>
              </a:spcBef>
            </a:pPr>
            <a:endParaRPr kumimoji="1" lang="en-US" sz="1700">
              <a:latin typeface="Tahoma" pitchFamily="34" charset="0"/>
            </a:endParaRPr>
          </a:p>
          <a:p>
            <a:pPr marL="458788" indent="-458788">
              <a:spcBef>
                <a:spcPct val="50000"/>
              </a:spcBef>
            </a:pPr>
            <a:endParaRPr kumimoji="1" lang="en-US" sz="1700">
              <a:latin typeface="Tahoma" pitchFamily="34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1000" y="228600"/>
            <a:ext cx="75914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 anchor="ctr"/>
          <a:lstStyle/>
          <a:p>
            <a:pPr algn="ctr" eaLnBrk="1" hangingPunct="1">
              <a:defRPr/>
            </a:pPr>
            <a:r>
              <a:rPr lang="en-US" sz="37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RAM &amp; ROM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738" y="1479550"/>
            <a:ext cx="8850312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kumimoji="1" lang="en-US" sz="2200" smtClean="0">
                <a:latin typeface="Tahoma" pitchFamily="34" charset="0"/>
              </a:rPr>
              <a:t>	RAM memiliki kemampuan untuk melakukan pengecekan dari data yang disimpannya, disebut dengan istilah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kumimoji="1" lang="en-US" sz="2200" smtClean="0">
                <a:latin typeface="Tahoma" pitchFamily="34" charset="0"/>
              </a:rPr>
              <a:t>    </a:t>
            </a:r>
            <a:r>
              <a:rPr kumimoji="1" lang="en-US" sz="2200" b="1" smtClean="0">
                <a:latin typeface="Tahoma" pitchFamily="34" charset="0"/>
              </a:rPr>
              <a:t>PARITY CHECK                 EVEN PARITY CHECK</a:t>
            </a:r>
            <a:r>
              <a:rPr kumimoji="1" lang="en-US" sz="2200" smtClean="0">
                <a:latin typeface="Tahoma" pitchFamily="34" charset="0"/>
              </a:rPr>
              <a:t>					                        ( Jumlah bit 1 harus genap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kumimoji="1" lang="en-US" sz="2200" smtClean="0">
                <a:latin typeface="Tahoma" pitchFamily="34" charset="0"/>
              </a:rPr>
              <a:t>					    </a:t>
            </a:r>
            <a:r>
              <a:rPr kumimoji="1" lang="en-US" sz="2200" b="1" smtClean="0">
                <a:latin typeface="Tahoma" pitchFamily="34" charset="0"/>
              </a:rPr>
              <a:t>ODD PARITY CHECK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kumimoji="1" lang="en-US" sz="2200" smtClean="0">
                <a:latin typeface="Tahoma" pitchFamily="34" charset="0"/>
              </a:rPr>
              <a:t>					    ( Jumlah bit 1 harus ganjil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kumimoji="1" lang="en-US" sz="22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kumimoji="1" lang="en-US" sz="2200" smtClean="0">
                <a:latin typeface="Tahoma" pitchFamily="34" charset="0"/>
              </a:rPr>
              <a:t>    </a:t>
            </a:r>
            <a:r>
              <a:rPr kumimoji="1" lang="en-US" sz="2200" b="1" smtClean="0">
                <a:latin typeface="Tahoma" pitchFamily="34" charset="0"/>
              </a:rPr>
              <a:t>ROM ( Read Only Memory ) </a:t>
            </a:r>
            <a:r>
              <a:rPr kumimoji="1" lang="en-US" sz="2200" smtClean="0">
                <a:latin typeface="Tahoma" pitchFamily="34" charset="0"/>
              </a:rPr>
              <a:t>merupakan memory yang hanya dapat dibaca saja.</a:t>
            </a:r>
            <a:endParaRPr kumimoji="1" lang="en-US" sz="2200" b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kumimoji="1" lang="en-US" sz="22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200" smtClean="0">
              <a:latin typeface="Tahoma" pitchFamily="34" charset="0"/>
            </a:endParaRP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2695575" y="2487613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716213" y="2500313"/>
            <a:ext cx="80010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81000" y="228600"/>
            <a:ext cx="75914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 anchor="ctr"/>
          <a:lstStyle/>
          <a:p>
            <a:pPr algn="ctr" eaLnBrk="1" hangingPunct="1">
              <a:defRPr/>
            </a:pPr>
            <a:r>
              <a:rPr lang="en-US" sz="37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RAM &amp; ROM (cont.)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2667000" y="336550"/>
            <a:ext cx="3276600" cy="1143000"/>
          </a:xfrm>
          <a:prstGeom prst="downArrowCallout">
            <a:avLst>
              <a:gd name="adj1" fmla="val 71667"/>
              <a:gd name="adj2" fmla="val 7166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REGISTER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04800" y="1816100"/>
            <a:ext cx="8662988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700">
                <a:latin typeface="Tahoma" pitchFamily="34" charset="0"/>
              </a:rPr>
              <a:t>Merupakan simpanan kecil yang memiliki kecepatan tinggi ( 5 sampai 10 kali  kecepatan main 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 memory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700">
                <a:latin typeface="Tahoma" pitchFamily="34" charset="0"/>
              </a:rPr>
              <a:t>Digunakan untuk menyimpan instruksi dan data yang sedang diproses oleh CPU 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( instruksi lain yang menunggu giliran disimpan di main memory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sz="1700">
                <a:latin typeface="Tahoma" pitchFamily="34" charset="0"/>
              </a:rPr>
              <a:t>Terbagi atas : </a:t>
            </a:r>
            <a:r>
              <a:rPr kumimoji="1" lang="en-US" sz="1700" b="1">
                <a:latin typeface="Tahoma" pitchFamily="34" charset="0"/>
              </a:rPr>
              <a:t>1. Instruction Register ( IR ) atau Program Register</a:t>
            </a:r>
            <a:r>
              <a:rPr kumimoji="1" lang="en-US" sz="1700">
                <a:latin typeface="Tahoma" pitchFamily="34" charset="0"/>
              </a:rPr>
              <a:t> yang digunakan 	             untuk menyimpan instruksi yang sedang diproses</a:t>
            </a:r>
          </a:p>
          <a:p>
            <a:pPr>
              <a:spcBef>
                <a:spcPct val="50000"/>
              </a:spcBef>
            </a:pPr>
            <a:r>
              <a:rPr kumimoji="1" lang="en-US" sz="1700">
                <a:latin typeface="Tahoma" pitchFamily="34" charset="0"/>
              </a:rPr>
              <a:t>                      </a:t>
            </a:r>
            <a:r>
              <a:rPr kumimoji="1" lang="en-US" sz="1700" b="1">
                <a:latin typeface="Tahoma" pitchFamily="34" charset="0"/>
              </a:rPr>
              <a:t>2. Program Counter ( PC ) atau Control Counter / instruction 		             counter</a:t>
            </a:r>
            <a:r>
              <a:rPr kumimoji="1" lang="en-US" sz="1700">
                <a:latin typeface="Tahoma" pitchFamily="34" charset="0"/>
              </a:rPr>
              <a:t> adalah  register yang digunakan untuk menyimpan alamat ( 	            address ) lokasi dari main memory yang berisi instruksi yang sedang 	            diproses.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720850"/>
            <a:ext cx="8734425" cy="4532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kumimoji="1" lang="en-US" sz="2600" smtClean="0">
                <a:latin typeface="Tahoma" pitchFamily="34" charset="0"/>
              </a:rPr>
              <a:t>	Register yang berhubungan dengan data yang sedang diproses disebut </a:t>
            </a:r>
            <a:r>
              <a:rPr kumimoji="1" lang="en-US" sz="2600" b="1" smtClean="0">
                <a:latin typeface="Tahoma" pitchFamily="34" charset="0"/>
              </a:rPr>
              <a:t>General Purpose Register</a:t>
            </a:r>
            <a:r>
              <a:rPr kumimoji="1" lang="en-US" sz="2600" smtClean="0">
                <a:latin typeface="Tahoma" pitchFamily="34" charset="0"/>
              </a:rPr>
              <a:t> yang memiliki kegunaan sebagai </a:t>
            </a:r>
            <a:r>
              <a:rPr kumimoji="1" lang="en-US" sz="2600" b="1" smtClean="0">
                <a:latin typeface="Tahoma" pitchFamily="34" charset="0"/>
              </a:rPr>
              <a:t>Operand Register</a:t>
            </a:r>
            <a:r>
              <a:rPr kumimoji="1" lang="en-US" sz="2600" smtClean="0">
                <a:latin typeface="Tahoma" pitchFamily="34" charset="0"/>
              </a:rPr>
              <a:t> ( untuk menampung data atau operand yang sedang diolah ) &amp; sebagai </a:t>
            </a:r>
            <a:r>
              <a:rPr kumimoji="1" lang="en-US" sz="2600" b="1" smtClean="0">
                <a:latin typeface="Tahoma" pitchFamily="34" charset="0"/>
              </a:rPr>
              <a:t>Accumulator</a:t>
            </a:r>
            <a:r>
              <a:rPr kumimoji="1" lang="en-US" sz="2600" smtClean="0">
                <a:latin typeface="Tahoma" pitchFamily="34" charset="0"/>
              </a:rPr>
              <a:t> ( untuk menyimpan hasil dari operasi aritmatika dan logika yang dilakukan ALU ).</a:t>
            </a:r>
          </a:p>
          <a:p>
            <a:pPr eaLnBrk="1" hangingPunct="1">
              <a:defRPr/>
            </a:pPr>
            <a:endParaRPr lang="en-US" sz="2600" smtClean="0">
              <a:latin typeface="Tahoma" pitchFamily="34" charset="0"/>
            </a:endParaRP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2667000" y="336550"/>
            <a:ext cx="3276600" cy="1143000"/>
          </a:xfrm>
          <a:prstGeom prst="downArrowCallout">
            <a:avLst>
              <a:gd name="adj1" fmla="val 71667"/>
              <a:gd name="adj2" fmla="val 7166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REGISTER</a:t>
            </a:r>
          </a:p>
          <a:p>
            <a:pPr algn="ctr" eaLnBrk="1" hangingPunct="1"/>
            <a:r>
              <a:rPr lang="en-US" sz="2400" b="1">
                <a:latin typeface="Tahoma" pitchFamily="34" charset="0"/>
              </a:rPr>
              <a:t>(cont.)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04800" y="4114800"/>
            <a:ext cx="1524000" cy="1671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C P U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971800" y="4333875"/>
            <a:ext cx="2895600" cy="1220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CACHE </a:t>
            </a:r>
          </a:p>
          <a:p>
            <a:pPr algn="ctr" eaLnBrk="1" hangingPunct="1"/>
            <a:r>
              <a:rPr lang="en-US" sz="2400" b="1">
                <a:latin typeface="Tahoma" pitchFamily="34" charset="0"/>
              </a:rPr>
              <a:t>MEMORY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829425" y="4078288"/>
            <a:ext cx="18415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MAIN</a:t>
            </a:r>
          </a:p>
          <a:p>
            <a:pPr algn="ctr" eaLnBrk="1" hangingPunct="1"/>
            <a:r>
              <a:rPr lang="en-US" sz="2400" b="1">
                <a:latin typeface="Tahoma" pitchFamily="34" charset="0"/>
              </a:rPr>
              <a:t>MEMORY</a:t>
            </a:r>
          </a:p>
        </p:txBody>
      </p:sp>
      <p:cxnSp>
        <p:nvCxnSpPr>
          <p:cNvPr id="39941" name="AutoShape 5"/>
          <p:cNvCxnSpPr>
            <a:cxnSpLocks noChangeShapeType="1"/>
          </p:cNvCxnSpPr>
          <p:nvPr/>
        </p:nvCxnSpPr>
        <p:spPr bwMode="auto">
          <a:xfrm>
            <a:off x="1981200" y="5029200"/>
            <a:ext cx="914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2" name="AutoShape 6"/>
          <p:cNvCxnSpPr>
            <a:cxnSpLocks noChangeShapeType="1"/>
          </p:cNvCxnSpPr>
          <p:nvPr/>
        </p:nvCxnSpPr>
        <p:spPr bwMode="auto">
          <a:xfrm>
            <a:off x="5943600" y="5029200"/>
            <a:ext cx="762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04800" y="1949450"/>
            <a:ext cx="8604250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900">
                <a:latin typeface="Tahoma" pitchFamily="34" charset="0"/>
              </a:rPr>
              <a:t>Sebagai tambahan dari Register, beberapa CPU menggunakan suatu </a:t>
            </a:r>
          </a:p>
          <a:p>
            <a:pPr>
              <a:spcBef>
                <a:spcPct val="30000"/>
              </a:spcBef>
            </a:pPr>
            <a:r>
              <a:rPr kumimoji="1" lang="en-US" sz="1900" b="1">
                <a:latin typeface="Tahoma" pitchFamily="34" charset="0"/>
              </a:rPr>
              <a:t>Cache Memory /</a:t>
            </a:r>
            <a:r>
              <a:rPr kumimoji="1" lang="en-US" sz="1900">
                <a:latin typeface="Tahoma" pitchFamily="34" charset="0"/>
              </a:rPr>
              <a:t> </a:t>
            </a:r>
            <a:r>
              <a:rPr kumimoji="1" lang="en-US" sz="1900" b="1">
                <a:latin typeface="Tahoma" pitchFamily="34" charset="0"/>
              </a:rPr>
              <a:t>Scratch-pad Memory / High-speed buffer / Buffer </a:t>
            </a:r>
          </a:p>
          <a:p>
            <a:pPr>
              <a:spcBef>
                <a:spcPct val="30000"/>
              </a:spcBef>
            </a:pPr>
            <a:r>
              <a:rPr kumimoji="1" lang="en-US" sz="1900" b="1">
                <a:latin typeface="Tahoma" pitchFamily="34" charset="0"/>
              </a:rPr>
              <a:t>Memory</a:t>
            </a:r>
            <a:r>
              <a:rPr kumimoji="1" lang="en-US" sz="1900">
                <a:latin typeface="Tahoma" pitchFamily="34" charset="0"/>
              </a:rPr>
              <a:t> dengan tujuan agar kerja dari CPU lebih efisien dan dapat </a:t>
            </a:r>
          </a:p>
          <a:p>
            <a:pPr>
              <a:spcBef>
                <a:spcPct val="30000"/>
              </a:spcBef>
            </a:pPr>
            <a:r>
              <a:rPr kumimoji="1" lang="en-US" sz="1900">
                <a:latin typeface="Tahoma" pitchFamily="34" charset="0"/>
              </a:rPr>
              <a:t>mengurangi waktu yang terbuang.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2667000" y="336550"/>
            <a:ext cx="3276600" cy="1143000"/>
          </a:xfrm>
          <a:prstGeom prst="downArrowCallout">
            <a:avLst>
              <a:gd name="adj1" fmla="val 71667"/>
              <a:gd name="adj2" fmla="val 7166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REGISTER</a:t>
            </a:r>
          </a:p>
          <a:p>
            <a:pPr algn="ctr" eaLnBrk="1" hangingPunct="1"/>
            <a:r>
              <a:rPr lang="en-US" sz="2400" b="1">
                <a:latin typeface="Tahoma" pitchFamily="34" charset="0"/>
              </a:rPr>
              <a:t>(cont.)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2286000" y="304800"/>
            <a:ext cx="4343400" cy="838200"/>
          </a:xfrm>
          <a:prstGeom prst="downArrowCallout">
            <a:avLst>
              <a:gd name="adj1" fmla="val 129545"/>
              <a:gd name="adj2" fmla="val 12954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6" tIns="45672" rIns="91346" bIns="45672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EXTERNAL MEMORY</a:t>
            </a: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457200" y="12192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457200" y="12192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8458200" y="12192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28600" y="1601788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SASD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8077200" y="1598613"/>
            <a:ext cx="665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600">
                <a:latin typeface="Tahoma" pitchFamily="34" charset="0"/>
              </a:rPr>
              <a:t>DASD</a:t>
            </a: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457200" y="2057400"/>
            <a:ext cx="0" cy="152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457200" y="23622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457200" y="2970213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457200" y="3582988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685800" y="2251075"/>
            <a:ext cx="10477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 eaLnBrk="1" hangingPunct="1"/>
            <a:r>
              <a:rPr kumimoji="1" lang="en-US" sz="1200">
                <a:latin typeface="Tahoma" pitchFamily="34" charset="0"/>
              </a:rPr>
              <a:t>PUNCH CARD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685800" y="2786063"/>
            <a:ext cx="97790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PAPER TAPE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685800" y="3394075"/>
            <a:ext cx="126206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MAGNETIC TAPE</a:t>
            </a: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990600" y="3657600"/>
            <a:ext cx="0" cy="152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990600" y="40370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990600" y="464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990600" y="51800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1295400" y="3929063"/>
            <a:ext cx="1109663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REEL TO REEL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1295400" y="4537075"/>
            <a:ext cx="133191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CARTRIDGE TAPE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1295400" y="5072063"/>
            <a:ext cx="8477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CASSETTE</a:t>
            </a:r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8458200" y="19050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 flipH="1">
            <a:off x="8077200" y="21320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 flipH="1">
            <a:off x="80772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 flipH="1">
            <a:off x="8077200" y="35829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 flipH="1">
            <a:off x="80772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 flipH="1">
            <a:off x="8077200" y="5638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5270500" y="5427663"/>
            <a:ext cx="2074863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 eaLnBrk="1" hangingPunct="1"/>
            <a:r>
              <a:rPr kumimoji="1" lang="en-US" sz="1200">
                <a:latin typeface="Tahoma" pitchFamily="34" charset="0"/>
              </a:rPr>
              <a:t>MEGNETIC DUBBLE MEMORY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6200775" y="4833938"/>
            <a:ext cx="13239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MAGNETIC DRUM</a:t>
            </a:r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6477000" y="4156075"/>
            <a:ext cx="111601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OPTICAL DISK</a:t>
            </a:r>
          </a:p>
        </p:txBody>
      </p:sp>
      <p:sp>
        <p:nvSpPr>
          <p:cNvPr id="40991" name="Rectangle 31"/>
          <p:cNvSpPr>
            <a:spLocks noChangeArrowheads="1"/>
          </p:cNvSpPr>
          <p:nvPr/>
        </p:nvSpPr>
        <p:spPr bwMode="auto">
          <a:xfrm>
            <a:off x="5778500" y="3541713"/>
            <a:ext cx="16795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TAPE STRIP CATRIDGE</a:t>
            </a:r>
          </a:p>
        </p:txBody>
      </p: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6324600" y="2022475"/>
            <a:ext cx="12477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MAGNETIC DISK</a:t>
            </a:r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 flipH="1">
            <a:off x="5867400" y="2439988"/>
            <a:ext cx="382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>
            <a:off x="6249988" y="16779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>
            <a:off x="5867400" y="2820988"/>
            <a:ext cx="382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>
            <a:off x="5867400" y="1677988"/>
            <a:ext cx="382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>
            <a:off x="5867400" y="2057400"/>
            <a:ext cx="382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8" name="Rectangle 38"/>
          <p:cNvSpPr>
            <a:spLocks noChangeArrowheads="1"/>
          </p:cNvSpPr>
          <p:nvPr/>
        </p:nvSpPr>
        <p:spPr bwMode="auto">
          <a:xfrm>
            <a:off x="4724400" y="2768600"/>
            <a:ext cx="91916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HARD DISK</a:t>
            </a:r>
          </a:p>
        </p:txBody>
      </p:sp>
      <p:sp>
        <p:nvSpPr>
          <p:cNvPr id="40999" name="Rectangle 39"/>
          <p:cNvSpPr>
            <a:spLocks noChangeArrowheads="1"/>
          </p:cNvSpPr>
          <p:nvPr/>
        </p:nvSpPr>
        <p:spPr bwMode="auto">
          <a:xfrm>
            <a:off x="4648200" y="2387600"/>
            <a:ext cx="9604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HARD CARD</a:t>
            </a:r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4800600" y="1928813"/>
            <a:ext cx="862013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MINI DISK</a:t>
            </a:r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4572000" y="1549400"/>
            <a:ext cx="99218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MICRO DISK</a:t>
            </a:r>
          </a:p>
        </p:txBody>
      </p:sp>
      <p:sp>
        <p:nvSpPr>
          <p:cNvPr id="41002" name="Line 42"/>
          <p:cNvSpPr>
            <a:spLocks noChangeShapeType="1"/>
          </p:cNvSpPr>
          <p:nvPr/>
        </p:nvSpPr>
        <p:spPr bwMode="auto">
          <a:xfrm flipH="1">
            <a:off x="4267200" y="236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3" name="Line 43"/>
          <p:cNvSpPr>
            <a:spLocks noChangeShapeType="1"/>
          </p:cNvSpPr>
          <p:nvPr/>
        </p:nvSpPr>
        <p:spPr bwMode="auto">
          <a:xfrm>
            <a:off x="4572000" y="2362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4" name="Line 44"/>
          <p:cNvSpPr>
            <a:spLocks noChangeShapeType="1"/>
          </p:cNvSpPr>
          <p:nvPr/>
        </p:nvSpPr>
        <p:spPr bwMode="auto">
          <a:xfrm flipH="1">
            <a:off x="4267200" y="3200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5" name="Line 45"/>
          <p:cNvSpPr>
            <a:spLocks noChangeShapeType="1"/>
          </p:cNvSpPr>
          <p:nvPr/>
        </p:nvSpPr>
        <p:spPr bwMode="auto">
          <a:xfrm flipH="1">
            <a:off x="4267200" y="41132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6" name="Rectangle 46"/>
          <p:cNvSpPr>
            <a:spLocks noChangeArrowheads="1"/>
          </p:cNvSpPr>
          <p:nvPr/>
        </p:nvSpPr>
        <p:spPr bwMode="auto">
          <a:xfrm>
            <a:off x="3659188" y="3986213"/>
            <a:ext cx="9493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DISK </a:t>
            </a:r>
          </a:p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CARTRIDGE</a:t>
            </a:r>
          </a:p>
        </p:txBody>
      </p:sp>
      <p:sp>
        <p:nvSpPr>
          <p:cNvPr id="41007" name="Rectangle 47"/>
          <p:cNvSpPr>
            <a:spLocks noChangeArrowheads="1"/>
          </p:cNvSpPr>
          <p:nvPr/>
        </p:nvSpPr>
        <p:spPr bwMode="auto">
          <a:xfrm>
            <a:off x="2667000" y="3048000"/>
            <a:ext cx="24225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FIXED DISK</a:t>
            </a:r>
          </a:p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(WINCHESTER DISK)</a:t>
            </a:r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2590800" y="2233613"/>
            <a:ext cx="13493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REMOVABLE DISK</a:t>
            </a:r>
          </a:p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( DISK PACK )</a:t>
            </a:r>
          </a:p>
        </p:txBody>
      </p:sp>
      <p:sp>
        <p:nvSpPr>
          <p:cNvPr id="41009" name="Line 49"/>
          <p:cNvSpPr>
            <a:spLocks noChangeShapeType="1"/>
          </p:cNvSpPr>
          <p:nvPr/>
        </p:nvSpPr>
        <p:spPr bwMode="auto">
          <a:xfrm>
            <a:off x="4572000" y="2914650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0" name="Line 50"/>
          <p:cNvSpPr>
            <a:spLocks noChangeShapeType="1"/>
          </p:cNvSpPr>
          <p:nvPr/>
        </p:nvSpPr>
        <p:spPr bwMode="auto">
          <a:xfrm>
            <a:off x="6223000" y="217011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7313" y="3657600"/>
            <a:ext cx="1905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900" b="0" smtClean="0">
                <a:latin typeface="Tahoma" pitchFamily="34" charset="0"/>
              </a:rPr>
              <a:t>ALAT OUTPUT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1447800" y="396398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1828800" y="3963988"/>
            <a:ext cx="990600" cy="144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V="1">
            <a:off x="1828800" y="1524000"/>
            <a:ext cx="457200" cy="243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744788" y="5251450"/>
            <a:ext cx="7334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 eaLnBrk="1" hangingPunct="1"/>
            <a:r>
              <a:rPr kumimoji="1" lang="en-US" sz="1400">
                <a:latin typeface="Tahoma" pitchFamily="34" charset="0"/>
              </a:rPr>
              <a:t>DRIVE </a:t>
            </a:r>
          </a:p>
          <a:p>
            <a:pPr eaLnBrk="1" hangingPunct="1"/>
            <a:r>
              <a:rPr kumimoji="1" lang="en-US" sz="1400">
                <a:latin typeface="Tahoma" pitchFamily="34" charset="0"/>
              </a:rPr>
              <a:t>DEVICE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514600" y="3805238"/>
            <a:ext cx="102235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 eaLnBrk="1" hangingPunct="1"/>
            <a:r>
              <a:rPr kumimoji="1" lang="en-US" sz="1400">
                <a:latin typeface="Tahoma" pitchFamily="34" charset="0"/>
              </a:rPr>
              <a:t>SOFTCOPY </a:t>
            </a:r>
          </a:p>
          <a:p>
            <a:pPr eaLnBrk="1" hangingPunct="1"/>
            <a:r>
              <a:rPr kumimoji="1" lang="en-US" sz="1400">
                <a:latin typeface="Tahoma" pitchFamily="34" charset="0"/>
              </a:rPr>
              <a:t>DEVICE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2209800" y="1292225"/>
            <a:ext cx="1057275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HARDCOPY 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DEVICE</a:t>
            </a: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35814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3581400" y="54864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4419600" y="5329238"/>
            <a:ext cx="10604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DISK DRIVE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4356100" y="5829300"/>
            <a:ext cx="10763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TAPE DRIVE</a:t>
            </a:r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3581400" y="41132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V="1">
            <a:off x="3659188" y="3505200"/>
            <a:ext cx="608012" cy="608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3659188" y="4113213"/>
            <a:ext cx="531812" cy="687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114800" y="4643438"/>
            <a:ext cx="8445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SPEAKER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343400" y="3959225"/>
            <a:ext cx="107156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FLAT PANEL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191000" y="3424238"/>
            <a:ext cx="13462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VIDEO DISPLAY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3122613" y="17510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V="1">
            <a:off x="3276600" y="1296988"/>
            <a:ext cx="760413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3276600" y="1751013"/>
            <a:ext cx="687388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10000" y="2127250"/>
            <a:ext cx="13096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 eaLnBrk="1" hangingPunct="1"/>
            <a:r>
              <a:rPr kumimoji="1" lang="en-US" sz="1400">
                <a:latin typeface="Tahoma" pitchFamily="34" charset="0"/>
              </a:rPr>
              <a:t>COMPUTER </a:t>
            </a:r>
          </a:p>
          <a:p>
            <a:pPr eaLnBrk="1" hangingPunct="1"/>
            <a:r>
              <a:rPr kumimoji="1" lang="en-US" sz="1400">
                <a:latin typeface="Tahoma" pitchFamily="34" charset="0"/>
              </a:rPr>
              <a:t>OUTPUT </a:t>
            </a:r>
          </a:p>
          <a:p>
            <a:pPr eaLnBrk="1" hangingPunct="1"/>
            <a:r>
              <a:rPr kumimoji="1" lang="en-US" sz="1400">
                <a:latin typeface="Tahoma" pitchFamily="34" charset="0"/>
              </a:rPr>
              <a:t>TO MICROFILM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963988" y="1598613"/>
            <a:ext cx="8540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PLOTTER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963988" y="1138238"/>
            <a:ext cx="833437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 flipV="1">
            <a:off x="4953000" y="684213"/>
            <a:ext cx="838200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>
            <a:off x="4953000" y="1296988"/>
            <a:ext cx="1219200" cy="3121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715000" y="4413250"/>
            <a:ext cx="1203325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NON-IMPACT 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689600" y="455613"/>
            <a:ext cx="8318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 eaLnBrk="1" hangingPunct="1"/>
            <a:r>
              <a:rPr kumimoji="1" lang="en-US" sz="1400">
                <a:latin typeface="Tahoma" pitchFamily="34" charset="0"/>
              </a:rPr>
              <a:t>IMPACK </a:t>
            </a:r>
          </a:p>
          <a:p>
            <a:pPr eaLnBrk="1" hangingPunct="1"/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 flipV="1">
            <a:off x="6629400" y="458788"/>
            <a:ext cx="60960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>
            <a:off x="6629400" y="684213"/>
            <a:ext cx="6858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>
            <a:off x="6629400" y="684213"/>
            <a:ext cx="685800" cy="917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>
            <a:off x="6629400" y="684213"/>
            <a:ext cx="762000" cy="1677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>
            <a:off x="6629400" y="684213"/>
            <a:ext cx="685800" cy="282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6629400" y="684213"/>
            <a:ext cx="762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9" name="Rectangle 35"/>
          <p:cNvSpPr>
            <a:spLocks noChangeArrowheads="1"/>
          </p:cNvSpPr>
          <p:nvPr/>
        </p:nvSpPr>
        <p:spPr bwMode="auto">
          <a:xfrm>
            <a:off x="7162800" y="3505200"/>
            <a:ext cx="122078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DRUM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20" name="Rectangle 36"/>
          <p:cNvSpPr>
            <a:spLocks noChangeArrowheads="1"/>
          </p:cNvSpPr>
          <p:nvPr/>
        </p:nvSpPr>
        <p:spPr bwMode="auto">
          <a:xfrm>
            <a:off x="7315200" y="2889250"/>
            <a:ext cx="8318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BAND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21" name="Rectangle 37"/>
          <p:cNvSpPr>
            <a:spLocks noChangeArrowheads="1"/>
          </p:cNvSpPr>
          <p:nvPr/>
        </p:nvSpPr>
        <p:spPr bwMode="auto">
          <a:xfrm>
            <a:off x="7315200" y="2281238"/>
            <a:ext cx="8318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CHAIN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7239000" y="1598613"/>
            <a:ext cx="84613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THIMBLE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7262813" y="965200"/>
            <a:ext cx="1220787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DAISY WHEEL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7162800" y="223838"/>
            <a:ext cx="113982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DOT MATRIK</a:t>
            </a:r>
          </a:p>
          <a:p>
            <a:pPr>
              <a:spcBef>
                <a:spcPct val="3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  <p:sp>
        <p:nvSpPr>
          <p:cNvPr id="42025" name="Line 41"/>
          <p:cNvSpPr>
            <a:spLocks noChangeShapeType="1"/>
          </p:cNvSpPr>
          <p:nvPr/>
        </p:nvSpPr>
        <p:spPr bwMode="auto">
          <a:xfrm>
            <a:off x="7010400" y="4725988"/>
            <a:ext cx="531813" cy="7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6" name="Line 42"/>
          <p:cNvSpPr>
            <a:spLocks noChangeShapeType="1"/>
          </p:cNvSpPr>
          <p:nvPr/>
        </p:nvSpPr>
        <p:spPr bwMode="auto">
          <a:xfrm>
            <a:off x="7010400" y="4725988"/>
            <a:ext cx="68580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7" name="Line 43"/>
          <p:cNvSpPr>
            <a:spLocks noChangeShapeType="1"/>
          </p:cNvSpPr>
          <p:nvPr/>
        </p:nvSpPr>
        <p:spPr bwMode="auto">
          <a:xfrm>
            <a:off x="7010400" y="4725988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8" name="Line 44"/>
          <p:cNvSpPr>
            <a:spLocks noChangeShapeType="1"/>
          </p:cNvSpPr>
          <p:nvPr/>
        </p:nvSpPr>
        <p:spPr bwMode="auto">
          <a:xfrm flipV="1">
            <a:off x="7010400" y="4343400"/>
            <a:ext cx="7620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7620000" y="4648200"/>
            <a:ext cx="11414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LASER</a:t>
            </a:r>
          </a:p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PRINTER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7626350" y="5219700"/>
            <a:ext cx="86518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THERMAL</a:t>
            </a:r>
          </a:p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TRANSFER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7010400" y="5791200"/>
            <a:ext cx="21336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Arial" charset="0"/>
              </a:rPr>
              <a:t>ELECTROSTATISTIC</a:t>
            </a:r>
          </a:p>
          <a:p>
            <a:pPr>
              <a:spcBef>
                <a:spcPct val="30000"/>
              </a:spcBef>
            </a:pPr>
            <a:r>
              <a:rPr kumimoji="1" lang="en-US" sz="1200">
                <a:latin typeface="Arial" charset="0"/>
              </a:rPr>
              <a:t>PRINTER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7620000" y="4138613"/>
            <a:ext cx="8032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THERMAL</a:t>
            </a:r>
          </a:p>
          <a:p>
            <a:pPr>
              <a:spcBef>
                <a:spcPct val="30000"/>
              </a:spcBef>
            </a:pPr>
            <a:r>
              <a:rPr kumimoji="1" lang="en-US" sz="1200">
                <a:latin typeface="Tahoma" pitchFamily="34" charset="0"/>
              </a:rPr>
              <a:t>PRINTER</a:t>
            </a:r>
          </a:p>
        </p:txBody>
      </p:sp>
      <p:sp>
        <p:nvSpPr>
          <p:cNvPr id="42033" name="Line 49"/>
          <p:cNvSpPr>
            <a:spLocks noChangeShapeType="1"/>
          </p:cNvSpPr>
          <p:nvPr/>
        </p:nvSpPr>
        <p:spPr bwMode="auto">
          <a:xfrm flipH="1">
            <a:off x="6399213" y="4725988"/>
            <a:ext cx="611187" cy="912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4" name="Rectangle 50"/>
          <p:cNvSpPr>
            <a:spLocks noChangeArrowheads="1"/>
          </p:cNvSpPr>
          <p:nvPr/>
        </p:nvSpPr>
        <p:spPr bwMode="auto">
          <a:xfrm>
            <a:off x="5943600" y="5561013"/>
            <a:ext cx="1143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1400">
                <a:latin typeface="Tahoma" pitchFamily="34" charset="0"/>
              </a:rPr>
              <a:t>INKJET</a:t>
            </a:r>
          </a:p>
          <a:p>
            <a:pPr>
              <a:spcBef>
                <a:spcPct val="50000"/>
              </a:spcBef>
            </a:pPr>
            <a:r>
              <a:rPr kumimoji="1" lang="en-US" sz="1400">
                <a:latin typeface="Tahoma" pitchFamily="34" charset="0"/>
              </a:rPr>
              <a:t>PRINTER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ChangeArrowheads="1"/>
          </p:cNvSpPr>
          <p:nvPr/>
        </p:nvSpPr>
        <p:spPr bwMode="auto">
          <a:xfrm>
            <a:off x="401638" y="398463"/>
            <a:ext cx="7980362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r>
              <a:rPr kumimoji="1" lang="en-US" sz="2600" b="1">
                <a:latin typeface="Tahoma" pitchFamily="34" charset="0"/>
              </a:rPr>
              <a:t>CONTOH MACAM-MACAM ALAT OUTPUT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57200" y="1219200"/>
          <a:ext cx="3201988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VISIO" r:id="rId4" imgW="1361160" imgH="790920" progId="Visio.Drawing.4">
                  <p:embed/>
                </p:oleObj>
              </mc:Choice>
              <mc:Fallback>
                <p:oleObj name="VISIO" r:id="rId4" imgW="1361160" imgH="790920" progId="Visio.Drawing.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19200"/>
                        <a:ext cx="3201988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609600" y="2439988"/>
          <a:ext cx="22844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VISIO" r:id="rId6" imgW="1056600" imgH="722880" progId="Visio.Drawing.4">
                  <p:embed/>
                </p:oleObj>
              </mc:Choice>
              <mc:Fallback>
                <p:oleObj name="VISIO" r:id="rId6" imgW="1056600" imgH="722880" progId="Visio.Drawing.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9988"/>
                        <a:ext cx="22844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3048000" y="1827213"/>
          <a:ext cx="2895600" cy="167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VISIO" r:id="rId8" imgW="1056600" imgH="962280" progId="Visio.Drawing.4">
                  <p:embed/>
                </p:oleObj>
              </mc:Choice>
              <mc:Fallback>
                <p:oleObj name="VISIO" r:id="rId8" imgW="1056600" imgH="962280" progId="Visio.Drawing.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27213"/>
                        <a:ext cx="2895600" cy="167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5791200" y="1219200"/>
          <a:ext cx="1981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VISIO" r:id="rId10" imgW="1056600" imgH="436320" progId="Visio.Drawing.4">
                  <p:embed/>
                </p:oleObj>
              </mc:Choice>
              <mc:Fallback>
                <p:oleObj name="VISIO" r:id="rId10" imgW="1056600" imgH="436320" progId="Visio.Drawing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219200"/>
                        <a:ext cx="19812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7"/>
          <p:cNvGraphicFramePr>
            <a:graphicFrameLocks noChangeAspect="1"/>
          </p:cNvGraphicFramePr>
          <p:nvPr/>
        </p:nvGraphicFramePr>
        <p:xfrm>
          <a:off x="5965825" y="2362200"/>
          <a:ext cx="1862138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VISIO" r:id="rId12" imgW="1056600" imgH="733680" progId="Visio.Drawing.4">
                  <p:embed/>
                </p:oleObj>
              </mc:Choice>
              <mc:Fallback>
                <p:oleObj name="VISIO" r:id="rId12" imgW="1056600" imgH="733680" progId="Visio.Drawing.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2362200"/>
                        <a:ext cx="1862138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68313" y="3838575"/>
            <a:ext cx="4905375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6" tIns="45672" rIns="91346" bIns="45672">
            <a:spAutoFit/>
          </a:bodyPr>
          <a:lstStyle/>
          <a:p>
            <a:pPr>
              <a:spcBef>
                <a:spcPct val="30000"/>
              </a:spcBef>
            </a:pPr>
            <a:r>
              <a:rPr kumimoji="1" lang="en-US" b="1">
                <a:latin typeface="Tahoma" pitchFamily="34" charset="0"/>
              </a:rPr>
              <a:t>MACAM-MACAM KELUARAN :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kumimoji="1" lang="en-US" b="1">
                <a:latin typeface="Tahoma" pitchFamily="34" charset="0"/>
              </a:rPr>
              <a:t> Tulisan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kumimoji="1" lang="en-US" b="1">
                <a:latin typeface="Tahoma" pitchFamily="34" charset="0"/>
              </a:rPr>
              <a:t>  Image / gambar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kumimoji="1" lang="en-US" b="1">
                <a:latin typeface="Tahoma" pitchFamily="34" charset="0"/>
              </a:rPr>
              <a:t>  Suara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kumimoji="1" lang="en-US" b="1">
                <a:latin typeface="Tahoma" pitchFamily="34" charset="0"/>
              </a:rPr>
              <a:t>  Bentuk lain yayng dapat dibaca komputer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Definisi Komputer (</a:t>
            </a:r>
            <a:r>
              <a:rPr lang="en-US" sz="2000" smtClean="0"/>
              <a:t>lanjutan</a:t>
            </a:r>
            <a:r>
              <a:rPr lang="en-US" smtClean="0"/>
              <a:t>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hlink"/>
                </a:solidFill>
              </a:rPr>
              <a:t>Donald H. Sanders</a:t>
            </a:r>
            <a:r>
              <a:rPr lang="en-US" sz="2800" smtClean="0"/>
              <a:t> (</a:t>
            </a:r>
            <a:r>
              <a:rPr lang="en-US" sz="1800" smtClean="0"/>
              <a:t>buku</a:t>
            </a:r>
            <a:r>
              <a:rPr lang="en-US" sz="2800" smtClean="0"/>
              <a:t> </a:t>
            </a:r>
            <a:r>
              <a:rPr lang="en-US" sz="2000" u="sng" smtClean="0"/>
              <a:t>Computer Today</a:t>
            </a:r>
            <a:r>
              <a:rPr lang="en-US" sz="2800" smtClean="0"/>
              <a:t>) : sistem elektronik untuk memanipulasi data yang cepat dan tepat serta dirancang dan diorganisasikan supaya secara otomatis menerima dan menyimpan data input, memprosesnya dan menghasilkan output dibawah pengawasan suatu langkah-langkah instruksi-instruksi program yang tersimpan di memori (</a:t>
            </a:r>
            <a:r>
              <a:rPr lang="en-US" sz="2800" i="1" smtClean="0"/>
              <a:t>stored program</a:t>
            </a:r>
            <a:r>
              <a:rPr lang="en-US" sz="2800" smtClean="0"/>
              <a:t>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hlink"/>
                </a:solidFill>
              </a:rPr>
              <a:t>V.C. Hamacher, Z.G. Vranesic, S.G. Zaky</a:t>
            </a:r>
            <a:r>
              <a:rPr lang="en-US" sz="2800" smtClean="0"/>
              <a:t> (</a:t>
            </a:r>
            <a:r>
              <a:rPr lang="en-US" sz="1800" smtClean="0"/>
              <a:t>buku</a:t>
            </a:r>
            <a:r>
              <a:rPr lang="en-US" sz="2800" smtClean="0"/>
              <a:t> </a:t>
            </a:r>
            <a:r>
              <a:rPr lang="en-US" sz="2000" u="sng" smtClean="0"/>
              <a:t>Computer Organization</a:t>
            </a:r>
            <a:r>
              <a:rPr lang="en-US" sz="2800" smtClean="0"/>
              <a:t>) : mesin penghitung elektronik yang cepat dapat menerima input digital, memprosesnya sesuai dengan suatu program yang tersimpan dimemori dan menghasilkan output informasi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763" y="1738313"/>
            <a:ext cx="8231187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b="1" smtClean="0">
                <a:latin typeface="Tahoma" pitchFamily="34" charset="0"/>
              </a:rPr>
              <a:t>BAHASA PEMROGRAMAN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200" smtClean="0">
              <a:latin typeface="Tahoma" pitchFamily="34" charset="0"/>
            </a:endParaRP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300" smtClean="0">
                <a:latin typeface="Tahoma" pitchFamily="34" charset="0"/>
              </a:rPr>
              <a:t>	Bahasa Mesin ; Assembler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300" smtClean="0">
                <a:latin typeface="Tahoma" pitchFamily="34" charset="0"/>
              </a:rPr>
              <a:t>  Bahasa Tingkat Tinggi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300" smtClean="0">
                <a:latin typeface="Tahoma" pitchFamily="34" charset="0"/>
              </a:rPr>
              <a:t>      - Menggunakan Compiler sebagai penterjemah ;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300" smtClean="0">
                <a:latin typeface="Tahoma" pitchFamily="34" charset="0"/>
              </a:rPr>
              <a:t>        Fortran, LISP, Cobol, RPG, dsb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300" smtClean="0">
                <a:latin typeface="Tahoma" pitchFamily="34" charset="0"/>
              </a:rPr>
              <a:t>		 - Menggunakan Interpreter sebagai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300" smtClean="0">
                <a:latin typeface="Tahoma" pitchFamily="34" charset="0"/>
              </a:rPr>
              <a:t>         penterjemah ; Basic, Pascal, Bahasa C, dsb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300" smtClean="0">
                <a:latin typeface="Tahoma" pitchFamily="34" charset="0"/>
              </a:rPr>
              <a:t>   Bahasa Generasi Ke-4 ; Informix, Oracle, dsb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en-US" sz="2300" smtClean="0">
              <a:latin typeface="Tahoma" pitchFamily="34" charset="0"/>
            </a:endParaRPr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en-US" sz="2300" smtClean="0">
              <a:latin typeface="Tahoma" pitchFamily="34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01638" y="398463"/>
            <a:ext cx="79803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r>
              <a:rPr kumimoji="1" lang="en-US" sz="3100" b="1">
                <a:latin typeface="Tahoma" pitchFamily="34" charset="0"/>
              </a:rPr>
              <a:t>Perkembangan Perangkat Lunak /Pengenalan SOFTWARE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2100" y="1485900"/>
            <a:ext cx="7386638" cy="4497388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b="1" smtClean="0">
                <a:latin typeface="Tahoma" pitchFamily="34" charset="0"/>
              </a:rPr>
              <a:t>PAKET APLIKASI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smtClean="0">
                <a:latin typeface="Tahoma" pitchFamily="34" charset="0"/>
              </a:rPr>
              <a:t>	</a:t>
            </a:r>
            <a:r>
              <a:rPr lang="en-US" sz="2200" smtClean="0">
                <a:latin typeface="Tahoma" pitchFamily="34" charset="0"/>
              </a:rPr>
              <a:t>- Word Star, dBase-II, Lotus 1-2-3, dll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Tahoma" pitchFamily="34" charset="0"/>
              </a:rPr>
              <a:t>	- MS-Word, MS-Excell, MS-Power Point, dll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Tahoma" pitchFamily="34" charset="0"/>
              </a:rPr>
              <a:t>	</a:t>
            </a:r>
            <a:endParaRPr lang="en-US" sz="260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2600" b="1" smtClean="0">
                <a:latin typeface="Tahoma" pitchFamily="34" charset="0"/>
              </a:rPr>
              <a:t>SISTEM OPERASI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smtClean="0">
                <a:latin typeface="Tahoma" pitchFamily="34" charset="0"/>
              </a:rPr>
              <a:t>	</a:t>
            </a:r>
            <a:r>
              <a:rPr lang="en-US" sz="2200" smtClean="0">
                <a:latin typeface="Tahoma" pitchFamily="34" charset="0"/>
              </a:rPr>
              <a:t>- IBM–DOS, MS-DOS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Tahoma" pitchFamily="34" charset="0"/>
              </a:rPr>
              <a:t>	- WINDOWS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Tahoma" pitchFamily="34" charset="0"/>
              </a:rPr>
              <a:t>	- UNIX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200" smtClean="0">
                <a:latin typeface="Tahoma" pitchFamily="34" charset="0"/>
              </a:rPr>
              <a:t>	- LINUX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01638" y="398463"/>
            <a:ext cx="79803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r>
              <a:rPr kumimoji="1" lang="en-US" sz="3100" b="1">
                <a:latin typeface="Tahoma" pitchFamily="34" charset="0"/>
              </a:rPr>
              <a:t>Perkembangan Perangkat Lunak /Pengenalan SOFTWARE (cont.)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600" b="1" smtClean="0">
                <a:latin typeface="Tahoma" pitchFamily="34" charset="0"/>
              </a:rPr>
              <a:t>SYSTEM ANALIS</a:t>
            </a:r>
          </a:p>
          <a:p>
            <a:pPr lvl="1" eaLnBrk="1" hangingPunct="1">
              <a:buFontTx/>
              <a:buChar char="o"/>
              <a:defRPr/>
            </a:pPr>
            <a:r>
              <a:rPr lang="en-US" sz="2200" b="1" smtClean="0">
                <a:latin typeface="Tahoma" pitchFamily="34" charset="0"/>
              </a:rPr>
              <a:t>	</a:t>
            </a:r>
            <a:r>
              <a:rPr lang="en-US" sz="2200" smtClean="0">
                <a:latin typeface="Tahoma" pitchFamily="34" charset="0"/>
              </a:rPr>
              <a:t>Orang yang merancang suatu system</a:t>
            </a:r>
          </a:p>
          <a:p>
            <a:pPr lvl="1" eaLnBrk="1" hangingPunct="1">
              <a:buFontTx/>
              <a:buNone/>
              <a:defRPr/>
            </a:pPr>
            <a:endParaRPr lang="en-US" sz="220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2600" b="1" smtClean="0">
                <a:latin typeface="Tahoma" pitchFamily="34" charset="0"/>
              </a:rPr>
              <a:t>PROGAMMER</a:t>
            </a:r>
          </a:p>
          <a:p>
            <a:pPr lvl="1" eaLnBrk="1" hangingPunct="1">
              <a:buFontTx/>
              <a:buChar char="o"/>
              <a:defRPr/>
            </a:pPr>
            <a:r>
              <a:rPr lang="en-US" sz="2200" b="1" smtClean="0">
                <a:latin typeface="Tahoma" pitchFamily="34" charset="0"/>
              </a:rPr>
              <a:t>	</a:t>
            </a:r>
            <a:r>
              <a:rPr lang="en-US" sz="2200" smtClean="0">
                <a:latin typeface="Tahoma" pitchFamily="34" charset="0"/>
              </a:rPr>
              <a:t>Orang yang membuat program</a:t>
            </a:r>
          </a:p>
          <a:p>
            <a:pPr lvl="1" eaLnBrk="1" hangingPunct="1">
              <a:buFontTx/>
              <a:buChar char="o"/>
              <a:defRPr/>
            </a:pPr>
            <a:endParaRPr lang="en-US" sz="2200" b="1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2600" b="1" smtClean="0">
                <a:latin typeface="Tahoma" pitchFamily="34" charset="0"/>
              </a:rPr>
              <a:t>END-USER</a:t>
            </a:r>
          </a:p>
          <a:p>
            <a:pPr lvl="1" eaLnBrk="1" hangingPunct="1">
              <a:buFontTx/>
              <a:buChar char="o"/>
              <a:defRPr/>
            </a:pPr>
            <a:r>
              <a:rPr lang="en-US" sz="2200" b="1" smtClean="0">
                <a:latin typeface="Tahoma" pitchFamily="34" charset="0"/>
              </a:rPr>
              <a:t> </a:t>
            </a:r>
            <a:r>
              <a:rPr lang="en-US" sz="2200" smtClean="0">
                <a:latin typeface="Tahoma" pitchFamily="34" charset="0"/>
              </a:rPr>
              <a:t>Orang yang menggunakan komputer </a:t>
            </a:r>
          </a:p>
          <a:p>
            <a:pPr lvl="1" eaLnBrk="1" hangingPunct="1">
              <a:buFontTx/>
              <a:buNone/>
              <a:defRPr/>
            </a:pPr>
            <a:r>
              <a:rPr lang="en-US" sz="2200" smtClean="0">
                <a:latin typeface="Tahoma" pitchFamily="34" charset="0"/>
              </a:rPr>
              <a:t>    secara langsung</a:t>
            </a:r>
            <a:endParaRPr lang="en-US" sz="2200" b="1" smtClean="0">
              <a:latin typeface="Tahoma" pitchFamily="34" charset="0"/>
            </a:endParaRPr>
          </a:p>
        </p:txBody>
      </p:sp>
      <p:pic>
        <p:nvPicPr>
          <p:cNvPr id="45059" name="Picture 3" descr="BOR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813" y="1571625"/>
            <a:ext cx="1200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4" descr="EX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3071813"/>
            <a:ext cx="101917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 descr="M364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38" y="4286250"/>
            <a:ext cx="1455737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01638" y="398463"/>
            <a:ext cx="798036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6" tIns="45672" rIns="91346" bIns="45672">
            <a:spAutoFit/>
          </a:bodyPr>
          <a:lstStyle/>
          <a:p>
            <a:pPr eaLnBrk="1" hangingPunct="1"/>
            <a:r>
              <a:rPr kumimoji="1" lang="en-US" sz="3100" b="1">
                <a:latin typeface="Tahoma" pitchFamily="34" charset="0"/>
              </a:rPr>
              <a:t>PENGENALAN BRAINWARE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Definisi Komputer (</a:t>
            </a:r>
            <a:r>
              <a:rPr lang="en-US" sz="2000" smtClean="0"/>
              <a:t>lanjutan</a:t>
            </a:r>
            <a:r>
              <a:rPr lang="en-US" smtClean="0"/>
              <a:t>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William M. Fuori</a:t>
            </a:r>
            <a:r>
              <a:rPr lang="en-US" smtClean="0"/>
              <a:t> (</a:t>
            </a:r>
            <a:r>
              <a:rPr lang="en-US" sz="2400" smtClean="0"/>
              <a:t>buku </a:t>
            </a:r>
            <a:r>
              <a:rPr lang="en-US" sz="2400" u="sng" smtClean="0"/>
              <a:t>Intoduction to the computer, the tool of bussiness</a:t>
            </a:r>
            <a:r>
              <a:rPr lang="en-US" smtClean="0"/>
              <a:t>): suatu pemroses data (</a:t>
            </a:r>
            <a:r>
              <a:rPr lang="en-US" i="1" smtClean="0"/>
              <a:t>data processor</a:t>
            </a:r>
            <a:r>
              <a:rPr lang="en-US" smtClean="0"/>
              <a:t>) yang dapat melakukan perhitungan yang besar dan cepat, termasuk perhitungan arithmatika yang besar atau operasi logika, tanpa campur tangan dari manusia yang mengoperasikan selama pemrosesan.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Gordon B.Davis</a:t>
            </a:r>
            <a:r>
              <a:rPr lang="en-US" smtClean="0"/>
              <a:t> (</a:t>
            </a:r>
            <a:r>
              <a:rPr lang="en-US" sz="1800" smtClean="0"/>
              <a:t>buku </a:t>
            </a:r>
            <a:r>
              <a:rPr lang="en-US" sz="1800" u="sng" smtClean="0"/>
              <a:t>Introduction to Computers</a:t>
            </a:r>
            <a:r>
              <a:rPr lang="en-US" smtClean="0"/>
              <a:t>) tipe khusus alat penghitung yang mempunyai sifat tertentu yang pasti.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Simpulan Definisi Komputer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Alat elektronik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Dapat menerima input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Dapat mengolah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Dapat memberikan informasi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Menggunakan suatu program yang tersimpan di memori komputer (</a:t>
            </a:r>
            <a:r>
              <a:rPr lang="en-US" i="1" smtClean="0"/>
              <a:t>stored program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Dapat menyimpan program dan hasil pengolahan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Bekerja secara otomatis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Sejarah Perkembangan Komputer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Sejarah perkembangan diawali dari zaman sebelum masehi, dari alat sederhana, dikembangkan setahap demi setahap s.d hadirnya komputer.</a:t>
            </a:r>
          </a:p>
          <a:p>
            <a:pPr eaLnBrk="1" hangingPunct="1">
              <a:defRPr/>
            </a:pPr>
            <a:r>
              <a:rPr lang="en-US" sz="2800" smtClean="0"/>
              <a:t>Alat pengolahan data digolongkan dalam 4 golongan :</a:t>
            </a:r>
          </a:p>
          <a:p>
            <a:pPr lvl="1" eaLnBrk="1" hangingPunct="1">
              <a:defRPr/>
            </a:pPr>
            <a:r>
              <a:rPr lang="en-US" sz="2400" smtClean="0"/>
              <a:t>Alat manual, menggunakan alat-alat sederhana, tangan masih memegang peranan penting.</a:t>
            </a:r>
          </a:p>
          <a:p>
            <a:pPr lvl="1" eaLnBrk="1" hangingPunct="1">
              <a:defRPr/>
            </a:pPr>
            <a:r>
              <a:rPr lang="en-US" sz="2400" smtClean="0"/>
              <a:t>Alat mekanik, alat yang digerakkan secara manual dengan tangan.</a:t>
            </a:r>
          </a:p>
          <a:p>
            <a:pPr lvl="1" eaLnBrk="1" hangingPunct="1">
              <a:defRPr/>
            </a:pPr>
            <a:r>
              <a:rPr lang="en-US" sz="2400" smtClean="0"/>
              <a:t>Alat mekanik elektronik, alat mekanik yang digerakkan oleh motor elektronik</a:t>
            </a:r>
          </a:p>
          <a:p>
            <a:pPr lvl="1" eaLnBrk="1" hangingPunct="1">
              <a:defRPr/>
            </a:pPr>
            <a:r>
              <a:rPr lang="en-US" sz="2400" smtClean="0"/>
              <a:t>Alat elektronik, alat yang bekerjanya secara elektronik.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Alat Manual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30000 SM Tulang.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14000 SM Petroglyphs (batu karang yang digores)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9000 SM Lempengan tanah liat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5000 SM Tablet tanah liat (babylonia)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3500 SM Tablet tanah liat (sumeria)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2600 SM Tablet tanah liat dan papyrus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2500 SM Abacus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1900 SM Batu terstruktur (stonehenge)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1200 SM Tali bersimpul (quipus)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400 SM Lempengan kayu dan kulit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1150 Kertas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1200 Abacus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1455 Alat cetak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1614 Napier’s Bones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1621 Outhtred’s slide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Alat Mekanik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1623, Mesin penghitung pertama (</a:t>
            </a:r>
            <a:r>
              <a:rPr lang="en-US" sz="1700" i="1" smtClean="0"/>
              <a:t>Schickard’s Calculator, Wilhem Shickard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1642, Mesin penghitung otomatis pertama (</a:t>
            </a:r>
            <a:r>
              <a:rPr lang="en-US" sz="1700" i="1" smtClean="0"/>
              <a:t>Pascal’s Machine Arithmetique/ The Pascaline, Blaise Pascal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1777, Mesin logika pertama (</a:t>
            </a:r>
            <a:r>
              <a:rPr lang="en-US" sz="1700" i="1" smtClean="0"/>
              <a:t>Logic Demonstrator, Charles Mohan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1804, Mesin kartu plong pertama (</a:t>
            </a:r>
            <a:r>
              <a:rPr lang="en-US" sz="1700" i="1" smtClean="0"/>
              <a:t>Jacquard Loom, Joseph Marie Jacquard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1820, Mesin penghitung komersil pertama (</a:t>
            </a:r>
            <a:r>
              <a:rPr lang="en-US" sz="1700" i="1" smtClean="0"/>
              <a:t>Charles Thomas de Colmar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1833, Babbage’s Analytical Engine (</a:t>
            </a:r>
            <a:r>
              <a:rPr lang="en-US" sz="1700" i="1" smtClean="0"/>
              <a:t>karena mesin ini Charles Babbage dianggap sebagai bapak Komputer Modern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1850, Mesin penghitung dengan keybord pertama (</a:t>
            </a:r>
            <a:r>
              <a:rPr lang="en-US" sz="1700" i="1" smtClean="0"/>
              <a:t>D.D. Permalee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1869, Mesin logika aljabar pertama (</a:t>
            </a:r>
            <a:r>
              <a:rPr lang="en-US" sz="1700" i="1" smtClean="0"/>
              <a:t>William Jevon’s Logic Machine, William Jevons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1879, Mesin pencatat kas pertama (</a:t>
            </a:r>
            <a:r>
              <a:rPr lang="en-US" sz="1700" i="1" smtClean="0"/>
              <a:t>Cash Register James Ritty, James Ritty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1884, Mesin penghitung dengan alat cetak pertama (</a:t>
            </a:r>
            <a:r>
              <a:rPr lang="en-US" sz="1700" i="1" smtClean="0"/>
              <a:t>Burrough Adding Listing Machine, William S. Burroughs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1893, Mesin penghitung saintifik pertama (</a:t>
            </a:r>
            <a:r>
              <a:rPr lang="en-US" sz="1700" i="1" smtClean="0"/>
              <a:t>Steiger’s Milliaonare, Otto Steiger</a:t>
            </a:r>
            <a:r>
              <a:rPr lang="en-US" sz="21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smtClean="0"/>
              <a:t>1911, Monroe Calculator (</a:t>
            </a:r>
            <a:r>
              <a:rPr lang="en-US" sz="1700" i="1" smtClean="0"/>
              <a:t>Jay Monroe &amp; Frank S. Baldwin</a:t>
            </a:r>
            <a:r>
              <a:rPr lang="en-US" sz="21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179</TotalTime>
  <Words>1798</Words>
  <Application>Microsoft Office PowerPoint</Application>
  <PresentationFormat>On-screen Show (4:3)</PresentationFormat>
  <Paragraphs>431</Paragraphs>
  <Slides>42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Garamond</vt:lpstr>
      <vt:lpstr>Arial</vt:lpstr>
      <vt:lpstr>Wingdings</vt:lpstr>
      <vt:lpstr>Tahoma</vt:lpstr>
      <vt:lpstr>Stream</vt:lpstr>
      <vt:lpstr>VISIO 4 Drawing</vt:lpstr>
      <vt:lpstr>Perkembangan Teknologi Komputer</vt:lpstr>
      <vt:lpstr>Materi</vt:lpstr>
      <vt:lpstr>Sejarah Komputer</vt:lpstr>
      <vt:lpstr>Definisi Komputer (lanjutan)</vt:lpstr>
      <vt:lpstr>Definisi Komputer (lanjutan)</vt:lpstr>
      <vt:lpstr>Simpulan Definisi Komputer</vt:lpstr>
      <vt:lpstr>Sejarah Perkembangan Komputer</vt:lpstr>
      <vt:lpstr>Alat Manual</vt:lpstr>
      <vt:lpstr>Alat Mekanik</vt:lpstr>
      <vt:lpstr>Alat Mekanik-Elektronik</vt:lpstr>
      <vt:lpstr>Alat Elektronik</vt:lpstr>
      <vt:lpstr>GENERASI KOMPUTER</vt:lpstr>
      <vt:lpstr>GENERASI KOMPUTER (cont.)</vt:lpstr>
      <vt:lpstr>GENERASI KOMPUTER (cont.)</vt:lpstr>
      <vt:lpstr>GENERASI KOMPUTER (cont.)</vt:lpstr>
      <vt:lpstr>Konsep Pengolahan Data</vt:lpstr>
      <vt:lpstr>Pengertian PDE</vt:lpstr>
      <vt:lpstr>Siklus Pengolahan Data</vt:lpstr>
      <vt:lpstr>Pengembangan Siklus Pengolahan Data</vt:lpstr>
      <vt:lpstr>Pengembangan Siklus Pengolahan Data (LANJUTAN)</vt:lpstr>
      <vt:lpstr>Pengembangan Siklus Pengolahan Data (LANJUTAN)</vt:lpstr>
      <vt:lpstr>Pengembangan Siklus Pengolahan Data (LANJUTAN)</vt:lpstr>
      <vt:lpstr>Pengembangan Siklus Pengolahan Data (LANJUTAN)</vt:lpstr>
      <vt:lpstr>Metode Pengolahan Data</vt:lpstr>
      <vt:lpstr>Metode Pengolahan Data</vt:lpstr>
      <vt:lpstr>Perkembangan Perangkat Keras / Pengenalan HARDWARE</vt:lpstr>
      <vt:lpstr>ALAT INPUT</vt:lpstr>
      <vt:lpstr>ALAT PEMROSES</vt:lpstr>
      <vt:lpstr>ALAT PENYIMPANAN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ALAT OUTPUT</vt:lpstr>
      <vt:lpstr>PowerPoint Presentation</vt:lpstr>
      <vt:lpstr>PowerPoint Presentation</vt:lpstr>
      <vt:lpstr>PowerPoint Presentation</vt:lpstr>
      <vt:lpstr>PowerPoint Presentation</vt:lpstr>
    </vt:vector>
  </TitlesOfParts>
  <Company>Teknik Informatika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Komputer</dc:title>
  <dc:creator>Kajur</dc:creator>
  <cp:lastModifiedBy>Phantom Assassin</cp:lastModifiedBy>
  <cp:revision>8</cp:revision>
  <dcterms:created xsi:type="dcterms:W3CDTF">2008-09-11T01:02:02Z</dcterms:created>
  <dcterms:modified xsi:type="dcterms:W3CDTF">2013-03-21T04:14:55Z</dcterms:modified>
</cp:coreProperties>
</file>